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5" r:id="rId1"/>
  </p:sldMasterIdLst>
  <p:notesMasterIdLst>
    <p:notesMasterId r:id="rId26"/>
  </p:notesMasterIdLst>
  <p:sldIdLst>
    <p:sldId id="256" r:id="rId2"/>
    <p:sldId id="360" r:id="rId3"/>
    <p:sldId id="340" r:id="rId4"/>
    <p:sldId id="342" r:id="rId5"/>
    <p:sldId id="354" r:id="rId6"/>
    <p:sldId id="343" r:id="rId7"/>
    <p:sldId id="355" r:id="rId8"/>
    <p:sldId id="345" r:id="rId9"/>
    <p:sldId id="347" r:id="rId10"/>
    <p:sldId id="352" r:id="rId11"/>
    <p:sldId id="353" r:id="rId12"/>
    <p:sldId id="344" r:id="rId13"/>
    <p:sldId id="346" r:id="rId14"/>
    <p:sldId id="357" r:id="rId15"/>
    <p:sldId id="356" r:id="rId16"/>
    <p:sldId id="341" r:id="rId17"/>
    <p:sldId id="348" r:id="rId18"/>
    <p:sldId id="358" r:id="rId19"/>
    <p:sldId id="349" r:id="rId20"/>
    <p:sldId id="361" r:id="rId21"/>
    <p:sldId id="362" r:id="rId22"/>
    <p:sldId id="363" r:id="rId23"/>
    <p:sldId id="351" r:id="rId24"/>
    <p:sldId id="350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도현 김" initials="도김" lastIdx="1" clrIdx="0">
    <p:extLst>
      <p:ext uri="{19B8F6BF-5375-455C-9EA6-DF929625EA0E}">
        <p15:presenceInfo xmlns:p15="http://schemas.microsoft.com/office/powerpoint/2012/main" userId="03764a32ceda7a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59CF67"/>
    <a:srgbClr val="0070C0"/>
    <a:srgbClr val="E6E6E6"/>
    <a:srgbClr val="E84C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49" autoAdjust="0"/>
  </p:normalViewPr>
  <p:slideViewPr>
    <p:cSldViewPr snapToGrid="0">
      <p:cViewPr>
        <p:scale>
          <a:sx n="100" d="100"/>
          <a:sy n="100" d="100"/>
        </p:scale>
        <p:origin x="963" y="3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E45B3-A860-4028-8828-FA1A279C38B0}" type="datetimeFigureOut">
              <a:rPr lang="ko-KR" altLang="en-US" smtClean="0"/>
              <a:t>2024-03-13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DED42-2A7A-463D-9C76-E4E3E0B33E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41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50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51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89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193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64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753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9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805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106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4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16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500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613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995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622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44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28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073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26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31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167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ED42-2A7A-463D-9C76-E4E3E0B33E45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6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00" y="1563526"/>
            <a:ext cx="11360800" cy="21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267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65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65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65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65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65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65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65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6533"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935895"/>
            <a:ext cx="11360800" cy="727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DD8"/>
              </a:buClr>
              <a:buSzPts val="2800"/>
              <a:buNone/>
              <a:defRPr sz="3733">
                <a:solidFill>
                  <a:srgbClr val="ECCDD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DD8"/>
              </a:buClr>
              <a:buSzPts val="2800"/>
              <a:buNone/>
              <a:defRPr sz="3733">
                <a:solidFill>
                  <a:srgbClr val="ECCDD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DD8"/>
              </a:buClr>
              <a:buSzPts val="2800"/>
              <a:buNone/>
              <a:defRPr sz="3733">
                <a:solidFill>
                  <a:srgbClr val="ECCDD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DD8"/>
              </a:buClr>
              <a:buSzPts val="2800"/>
              <a:buNone/>
              <a:defRPr sz="3733">
                <a:solidFill>
                  <a:srgbClr val="ECCDD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DD8"/>
              </a:buClr>
              <a:buSzPts val="2800"/>
              <a:buNone/>
              <a:defRPr sz="3733">
                <a:solidFill>
                  <a:srgbClr val="ECCDD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DD8"/>
              </a:buClr>
              <a:buSzPts val="2800"/>
              <a:buNone/>
              <a:defRPr sz="3733">
                <a:solidFill>
                  <a:srgbClr val="ECCDD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DD8"/>
              </a:buClr>
              <a:buSzPts val="2800"/>
              <a:buNone/>
              <a:defRPr sz="3733">
                <a:solidFill>
                  <a:srgbClr val="ECCDD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DD8"/>
              </a:buClr>
              <a:buSzPts val="2800"/>
              <a:buNone/>
              <a:defRPr sz="3733">
                <a:solidFill>
                  <a:srgbClr val="ECCDD8"/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4730E84-9622-72A6-8D7D-D318F3307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35" y="5524440"/>
            <a:ext cx="2371248" cy="79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E9ADC4-016F-DF4D-7BBF-6EB92C6B7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90" y="5533866"/>
            <a:ext cx="3781847" cy="79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78CD450-2057-73C0-579C-69BBF08C70E7}"/>
              </a:ext>
            </a:extLst>
          </p:cNvPr>
          <p:cNvCxnSpPr>
            <a:cxnSpLocks/>
          </p:cNvCxnSpPr>
          <p:nvPr userDrawn="1"/>
        </p:nvCxnSpPr>
        <p:spPr>
          <a:xfrm>
            <a:off x="4016020" y="3784437"/>
            <a:ext cx="4159959" cy="0"/>
          </a:xfrm>
          <a:prstGeom prst="line">
            <a:avLst/>
          </a:prstGeom>
          <a:ln w="57150">
            <a:gradFill flip="none" rotWithShape="1">
              <a:gsLst>
                <a:gs pos="31000">
                  <a:schemeClr val="accent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3913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38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13867" y="133781"/>
            <a:ext cx="11914400" cy="9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13867" y="1331842"/>
            <a:ext cx="11914400" cy="4924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ct val="100000"/>
              <a:buFont typeface="시스템 서체 일반체"/>
              <a:buChar char="•"/>
              <a:defRPr sz="2800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ct val="100000"/>
              <a:buFont typeface=".Hiragino Kaku Gothic Interface W3"/>
              <a:buChar char="▪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ct val="100000"/>
              <a:buFont typeface="시스템 서체 일반체"/>
              <a:buChar char="-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1" y="640735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7E0015"/>
                </a:solidFill>
              </a:defRPr>
            </a:lvl1pPr>
            <a:lvl2pPr lvl="1">
              <a:buNone/>
              <a:defRPr>
                <a:solidFill>
                  <a:srgbClr val="7E0015"/>
                </a:solidFill>
              </a:defRPr>
            </a:lvl2pPr>
            <a:lvl3pPr lvl="2">
              <a:buNone/>
              <a:defRPr>
                <a:solidFill>
                  <a:srgbClr val="7E0015"/>
                </a:solidFill>
              </a:defRPr>
            </a:lvl3pPr>
            <a:lvl4pPr lvl="3">
              <a:buNone/>
              <a:defRPr>
                <a:solidFill>
                  <a:srgbClr val="7E0015"/>
                </a:solidFill>
              </a:defRPr>
            </a:lvl4pPr>
            <a:lvl5pPr lvl="4">
              <a:buNone/>
              <a:defRPr>
                <a:solidFill>
                  <a:srgbClr val="7E0015"/>
                </a:solidFill>
              </a:defRPr>
            </a:lvl5pPr>
            <a:lvl6pPr lvl="5">
              <a:buNone/>
              <a:defRPr>
                <a:solidFill>
                  <a:srgbClr val="7E0015"/>
                </a:solidFill>
              </a:defRPr>
            </a:lvl6pPr>
            <a:lvl7pPr lvl="6">
              <a:buNone/>
              <a:defRPr>
                <a:solidFill>
                  <a:srgbClr val="7E0015"/>
                </a:solidFill>
              </a:defRPr>
            </a:lvl7pPr>
            <a:lvl8pPr lvl="7">
              <a:buNone/>
              <a:defRPr>
                <a:solidFill>
                  <a:srgbClr val="7E0015"/>
                </a:solidFill>
              </a:defRPr>
            </a:lvl8pPr>
            <a:lvl9pPr lvl="8">
              <a:buNone/>
              <a:defRPr>
                <a:solidFill>
                  <a:srgbClr val="7E0015"/>
                </a:solidFill>
              </a:defRPr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67" y="6362549"/>
            <a:ext cx="1261691" cy="42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r="2439"/>
          <a:stretch/>
        </p:blipFill>
        <p:spPr>
          <a:xfrm>
            <a:off x="1524077" y="6339167"/>
            <a:ext cx="1963124" cy="4219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58FDC6-22D5-CA72-B81D-A840806039A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22549" y="6367071"/>
            <a:ext cx="4876528" cy="36618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08EE61-DED0-B3B1-99BC-C21FE0C43299}"/>
              </a:ext>
            </a:extLst>
          </p:cNvPr>
          <p:cNvCxnSpPr>
            <a:cxnSpLocks/>
          </p:cNvCxnSpPr>
          <p:nvPr/>
        </p:nvCxnSpPr>
        <p:spPr>
          <a:xfrm flipV="1">
            <a:off x="113867" y="1099781"/>
            <a:ext cx="11914344" cy="11030"/>
          </a:xfrm>
          <a:prstGeom prst="line">
            <a:avLst/>
          </a:prstGeom>
          <a:ln w="57150">
            <a:gradFill flip="none" rotWithShape="1">
              <a:gsLst>
                <a:gs pos="31000">
                  <a:schemeClr val="accent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4B27411-9C63-2D70-507E-8551722E1458}"/>
              </a:ext>
            </a:extLst>
          </p:cNvPr>
          <p:cNvCxnSpPr>
            <a:cxnSpLocks/>
          </p:cNvCxnSpPr>
          <p:nvPr/>
        </p:nvCxnSpPr>
        <p:spPr>
          <a:xfrm flipV="1">
            <a:off x="113867" y="1099781"/>
            <a:ext cx="11914344" cy="11030"/>
          </a:xfrm>
          <a:prstGeom prst="line">
            <a:avLst/>
          </a:prstGeom>
          <a:ln w="57150">
            <a:gradFill flip="none" rotWithShape="1">
              <a:gsLst>
                <a:gs pos="31000">
                  <a:schemeClr val="accent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04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13867" y="127033"/>
            <a:ext cx="119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0015"/>
              </a:buClr>
              <a:buSzPts val="2800"/>
              <a:buNone/>
              <a:defRPr>
                <a:solidFill>
                  <a:srgbClr val="7E00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0015"/>
              </a:buClr>
              <a:buSzPts val="2800"/>
              <a:buNone/>
              <a:defRPr>
                <a:solidFill>
                  <a:srgbClr val="7E00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0015"/>
              </a:buClr>
              <a:buSzPts val="2800"/>
              <a:buNone/>
              <a:defRPr>
                <a:solidFill>
                  <a:srgbClr val="7E00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0015"/>
              </a:buClr>
              <a:buSzPts val="2800"/>
              <a:buNone/>
              <a:defRPr>
                <a:solidFill>
                  <a:srgbClr val="7E00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0015"/>
              </a:buClr>
              <a:buSzPts val="2800"/>
              <a:buNone/>
              <a:defRPr>
                <a:solidFill>
                  <a:srgbClr val="7E00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0015"/>
              </a:buClr>
              <a:buSzPts val="2800"/>
              <a:buNone/>
              <a:defRPr>
                <a:solidFill>
                  <a:srgbClr val="7E00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0015"/>
              </a:buClr>
              <a:buSzPts val="2800"/>
              <a:buNone/>
              <a:defRPr>
                <a:solidFill>
                  <a:srgbClr val="7E00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0015"/>
              </a:buClr>
              <a:buSzPts val="2800"/>
              <a:buNone/>
              <a:defRPr>
                <a:solidFill>
                  <a:srgbClr val="7E001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0015"/>
              </a:buClr>
              <a:buSzPts val="2800"/>
              <a:buNone/>
              <a:defRPr>
                <a:solidFill>
                  <a:srgbClr val="7E0015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67" y="6362549"/>
            <a:ext cx="1261691" cy="42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r="2439"/>
          <a:stretch/>
        </p:blipFill>
        <p:spPr>
          <a:xfrm>
            <a:off x="1524077" y="6339167"/>
            <a:ext cx="1963124" cy="42199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296611" y="640735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7E0015"/>
                </a:solidFill>
              </a:defRPr>
            </a:lvl1pPr>
            <a:lvl2pPr lvl="1">
              <a:buNone/>
              <a:defRPr>
                <a:solidFill>
                  <a:srgbClr val="7E0015"/>
                </a:solidFill>
              </a:defRPr>
            </a:lvl2pPr>
            <a:lvl3pPr lvl="2">
              <a:buNone/>
              <a:defRPr>
                <a:solidFill>
                  <a:srgbClr val="7E0015"/>
                </a:solidFill>
              </a:defRPr>
            </a:lvl3pPr>
            <a:lvl4pPr lvl="3">
              <a:buNone/>
              <a:defRPr>
                <a:solidFill>
                  <a:srgbClr val="7E0015"/>
                </a:solidFill>
              </a:defRPr>
            </a:lvl4pPr>
            <a:lvl5pPr lvl="4">
              <a:buNone/>
              <a:defRPr>
                <a:solidFill>
                  <a:srgbClr val="7E0015"/>
                </a:solidFill>
              </a:defRPr>
            </a:lvl5pPr>
            <a:lvl6pPr lvl="5">
              <a:buNone/>
              <a:defRPr>
                <a:solidFill>
                  <a:srgbClr val="7E0015"/>
                </a:solidFill>
              </a:defRPr>
            </a:lvl6pPr>
            <a:lvl7pPr lvl="6">
              <a:buNone/>
              <a:defRPr>
                <a:solidFill>
                  <a:srgbClr val="7E0015"/>
                </a:solidFill>
              </a:defRPr>
            </a:lvl7pPr>
            <a:lvl8pPr lvl="7">
              <a:buNone/>
              <a:defRPr>
                <a:solidFill>
                  <a:srgbClr val="7E0015"/>
                </a:solidFill>
              </a:defRPr>
            </a:lvl8pPr>
            <a:lvl9pPr lvl="8">
              <a:buNone/>
              <a:defRPr>
                <a:solidFill>
                  <a:srgbClr val="7E0015"/>
                </a:solidFill>
              </a:defRPr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0186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E0015"/>
                </a:solidFill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E0015"/>
                </a:solidFill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E0015"/>
                </a:solidFill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E0015"/>
                </a:solidFill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E0015"/>
                </a:solidFill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E0015"/>
                </a:solidFill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E0015"/>
                </a:solidFill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E0015"/>
                </a:solidFill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E0015"/>
                </a:solidFill>
              </a:defRPr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67" y="6362549"/>
            <a:ext cx="1261691" cy="42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r="2439"/>
          <a:stretch/>
        </p:blipFill>
        <p:spPr>
          <a:xfrm>
            <a:off x="1524077" y="6339167"/>
            <a:ext cx="1963124" cy="421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1788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67" y="6362549"/>
            <a:ext cx="1261691" cy="42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 r="2439"/>
          <a:stretch/>
        </p:blipFill>
        <p:spPr>
          <a:xfrm>
            <a:off x="1524077" y="6339167"/>
            <a:ext cx="1963124" cy="421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26758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092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1949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5405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nu_cvlab">
  <p:cSld name="snu_cvlab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15600" y="222879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15600" y="1130233"/>
            <a:ext cx="11360800" cy="5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74291" y="47731"/>
            <a:ext cx="2281791" cy="5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38520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F563191B-264F-4B2B-BA93-35D22D1CDBA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6573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3" r:id="rId7"/>
    <p:sldLayoutId id="2147483994" r:id="rId8"/>
    <p:sldLayoutId id="2147483996" r:id="rId9"/>
    <p:sldLayoutId id="214748399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6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ACCEC25-3B66-825D-0DDC-C63230D14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4005313"/>
            <a:ext cx="11360800" cy="147069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1700" dirty="0" err="1"/>
              <a:t>Dohyun</a:t>
            </a:r>
            <a:r>
              <a:rPr lang="en-US" altLang="ko-KR" sz="1700" dirty="0"/>
              <a:t> Kim</a:t>
            </a:r>
          </a:p>
          <a:p>
            <a:pPr>
              <a:lnSpc>
                <a:spcPct val="120000"/>
              </a:lnSpc>
            </a:pPr>
            <a:r>
              <a:rPr lang="en-US" altLang="ko-KR" sz="1700" dirty="0"/>
              <a:t>a12s12@korea.ac.kr</a:t>
            </a:r>
          </a:p>
          <a:p>
            <a:pPr>
              <a:lnSpc>
                <a:spcPct val="120000"/>
              </a:lnSpc>
            </a:pPr>
            <a:r>
              <a:rPr lang="en-US" altLang="ko-KR" sz="2200" dirty="0"/>
              <a:t>Multimodal Interactive Intelligence Laboratory (MIIL)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FD599AC-376D-8B0B-AD17-CE786D4A5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0" y="1231014"/>
            <a:ext cx="11360800" cy="2162000"/>
          </a:xfrm>
        </p:spPr>
        <p:txBody>
          <a:bodyPr>
            <a:noAutofit/>
          </a:bodyPr>
          <a:lstStyle/>
          <a:p>
            <a:r>
              <a:rPr lang="en-US" altLang="ko-KR" sz="3600" b="1" dirty="0"/>
              <a:t>DLT: Conditioned layout generation with Joint Discrete-Continuous Diffusion Layout Transformer</a:t>
            </a:r>
            <a:br>
              <a:rPr lang="en-US" altLang="ko-KR" sz="3600" b="1" dirty="0"/>
            </a:br>
            <a:br>
              <a:rPr lang="en-US" altLang="ko-KR" sz="1100" b="1" dirty="0"/>
            </a:br>
            <a:r>
              <a:rPr lang="en-US" altLang="ko-KR" sz="2800" dirty="0"/>
              <a:t>ICCV 2023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2856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4CE6D3D-66C8-29E3-AD08-F69041E02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3" b="-1"/>
          <a:stretch/>
        </p:blipFill>
        <p:spPr>
          <a:xfrm>
            <a:off x="6487072" y="3723832"/>
            <a:ext cx="2902483" cy="3909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Reverse process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41C663-C249-BC2C-705B-5F898AF34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8" t="-3853" r="39878" b="66397"/>
          <a:stretch/>
        </p:blipFill>
        <p:spPr>
          <a:xfrm>
            <a:off x="169730" y="3234199"/>
            <a:ext cx="4776126" cy="3909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2965E0-AF22-35B9-5AB3-95376EF53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03" r="20791"/>
          <a:stretch/>
        </p:blipFill>
        <p:spPr>
          <a:xfrm>
            <a:off x="322131" y="1371277"/>
            <a:ext cx="4271925" cy="96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9FD941-E980-0901-3CCD-21DC646AD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709" y="3207304"/>
            <a:ext cx="5002904" cy="350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텍스트 개체 틀 2">
                <a:extLst>
                  <a:ext uri="{FF2B5EF4-FFF2-40B4-BE49-F238E27FC236}">
                    <a16:creationId xmlns:a16="http://schemas.microsoft.com/office/drawing/2014/main" id="{5F438DBB-6211-B887-8E59-2B62853B37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9709" y="1550633"/>
                <a:ext cx="4773538" cy="518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609585" marR="0" lvl="0" indent="-457189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시스템 서체 일반체"/>
                  <a:buChar char="•"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1219170" marR="0" lvl="1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.Hiragino Kaku Gothic Interface W3"/>
                  <a:buChar char="▪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828754" marR="0" lvl="2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시스템 서체 일반체"/>
                  <a:buChar char="-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2438339" marR="0" lvl="3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●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3047924" marR="0" lvl="4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○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3657509" marR="0" lvl="5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■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4267093" marR="0" lvl="6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●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4876678" marR="0" lvl="7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○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5486263" marR="0" lvl="8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■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52396" indent="0">
                  <a:buFont typeface="시스템 서체 일반체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800" b="1" dirty="0">
                    <a:solidFill>
                      <a:schemeClr val="tx1"/>
                    </a:solidFill>
                  </a:rPr>
                  <a:t>: Final loss term</a:t>
                </a:r>
                <a:endParaRPr lang="ko-KR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텍스트 개체 틀 2">
                <a:extLst>
                  <a:ext uri="{FF2B5EF4-FFF2-40B4-BE49-F238E27FC236}">
                    <a16:creationId xmlns:a16="http://schemas.microsoft.com/office/drawing/2014/main" id="{5F438DBB-6211-B887-8E59-2B62853B3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709" y="1550633"/>
                <a:ext cx="4773538" cy="518271"/>
              </a:xfrm>
              <a:prstGeom prst="rect">
                <a:avLst/>
              </a:prstGeom>
              <a:blipFill>
                <a:blip r:embed="rId7"/>
                <a:stretch>
                  <a:fillRect b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93441D7-5DA0-D27D-2428-430494962878}"/>
              </a:ext>
            </a:extLst>
          </p:cNvPr>
          <p:cNvSpPr/>
          <p:nvPr/>
        </p:nvSpPr>
        <p:spPr>
          <a:xfrm>
            <a:off x="4944974" y="1703506"/>
            <a:ext cx="249470" cy="2125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C0A72E4-E67D-AE7A-88CA-E34026DDCA2E}"/>
              </a:ext>
            </a:extLst>
          </p:cNvPr>
          <p:cNvSpPr/>
          <p:nvPr/>
        </p:nvSpPr>
        <p:spPr>
          <a:xfrm>
            <a:off x="4195483" y="3225234"/>
            <a:ext cx="416503" cy="41645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317F3FB-CB14-5BE7-4CBD-79E7DE9FF1A6}"/>
              </a:ext>
            </a:extLst>
          </p:cNvPr>
          <p:cNvSpPr/>
          <p:nvPr/>
        </p:nvSpPr>
        <p:spPr>
          <a:xfrm>
            <a:off x="8846219" y="3174226"/>
            <a:ext cx="1140463" cy="46745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4840848-6FC8-CD06-7B2A-6723A8F98E1A}"/>
              </a:ext>
            </a:extLst>
          </p:cNvPr>
          <p:cNvCxnSpPr>
            <a:cxnSpLocks/>
          </p:cNvCxnSpPr>
          <p:nvPr/>
        </p:nvCxnSpPr>
        <p:spPr>
          <a:xfrm>
            <a:off x="3039034" y="3641685"/>
            <a:ext cx="10847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B9868D-1290-6DFB-1CAD-AB625DC717D3}"/>
              </a:ext>
            </a:extLst>
          </p:cNvPr>
          <p:cNvCxnSpPr>
            <a:cxnSpLocks/>
          </p:cNvCxnSpPr>
          <p:nvPr/>
        </p:nvCxnSpPr>
        <p:spPr>
          <a:xfrm>
            <a:off x="7707700" y="4079888"/>
            <a:ext cx="10847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C232F8-1D5B-3C4C-F91B-1056A37DC959}"/>
              </a:ext>
            </a:extLst>
          </p:cNvPr>
          <p:cNvSpPr txBox="1"/>
          <p:nvPr/>
        </p:nvSpPr>
        <p:spPr>
          <a:xfrm>
            <a:off x="7707700" y="2857006"/>
            <a:ext cx="3801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Untrained (fixed as constant </a:t>
            </a:r>
            <a:r>
              <a:rPr lang="ko-KR" altLang="en-US" sz="1400" b="1" dirty="0">
                <a:solidFill>
                  <a:srgbClr val="0070C0"/>
                </a:solidFill>
              </a:rPr>
              <a:t>→ </a:t>
            </a:r>
            <a:r>
              <a:rPr lang="en-US" altLang="ko-KR" sz="1400" b="1" dirty="0">
                <a:solidFill>
                  <a:srgbClr val="0070C0"/>
                </a:solidFill>
              </a:rPr>
              <a:t>simplified)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7D4F3F-147B-3EE9-9E23-2B55BD1814D4}"/>
              </a:ext>
            </a:extLst>
          </p:cNvPr>
          <p:cNvSpPr txBox="1"/>
          <p:nvPr/>
        </p:nvSpPr>
        <p:spPr>
          <a:xfrm>
            <a:off x="2797607" y="3696259"/>
            <a:ext cx="197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Forward process posterior mean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6A1D57-0BF4-B261-6CCE-1B2B49465D53}"/>
              </a:ext>
            </a:extLst>
          </p:cNvPr>
          <p:cNvSpPr txBox="1"/>
          <p:nvPr/>
        </p:nvSpPr>
        <p:spPr>
          <a:xfrm>
            <a:off x="7617443" y="4110244"/>
            <a:ext cx="1347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Model output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EE9147E-9149-D9C4-EE55-E9E15EA11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67" y="4756976"/>
            <a:ext cx="5467191" cy="775358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3C6EE9-1621-E5E3-38C5-B906AF57B398}"/>
              </a:ext>
            </a:extLst>
          </p:cNvPr>
          <p:cNvCxnSpPr>
            <a:cxnSpLocks/>
          </p:cNvCxnSpPr>
          <p:nvPr/>
        </p:nvCxnSpPr>
        <p:spPr>
          <a:xfrm>
            <a:off x="1540600" y="5528311"/>
            <a:ext cx="31846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042037-A080-B385-2101-1BEA8F84A48D}"/>
                  </a:ext>
                </a:extLst>
              </p:cNvPr>
              <p:cNvSpPr txBox="1"/>
              <p:nvPr/>
            </p:nvSpPr>
            <p:spPr>
              <a:xfrm>
                <a:off x="2228585" y="5589399"/>
                <a:ext cx="24966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KL divergence (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)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042037-A080-B385-2101-1BEA8F84A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585" y="5589399"/>
                <a:ext cx="2496631" cy="307777"/>
              </a:xfrm>
              <a:prstGeom prst="rect">
                <a:avLst/>
              </a:prstGeom>
              <a:blipFill>
                <a:blip r:embed="rId9"/>
                <a:stretch>
                  <a:fillRect l="-73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ADD5A77-8E2D-274E-45CF-46E9D457E7D0}"/>
              </a:ext>
            </a:extLst>
          </p:cNvPr>
          <p:cNvSpPr txBox="1"/>
          <p:nvPr/>
        </p:nvSpPr>
        <p:spPr>
          <a:xfrm>
            <a:off x="5557085" y="4971485"/>
            <a:ext cx="2381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Other KL divergence term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A28631D-680E-8178-16EA-5EF15C0C6D69}"/>
              </a:ext>
            </a:extLst>
          </p:cNvPr>
          <p:cNvSpPr/>
          <p:nvPr/>
        </p:nvSpPr>
        <p:spPr>
          <a:xfrm>
            <a:off x="5177204" y="4926660"/>
            <a:ext cx="415742" cy="406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A7FFF9B-EFEC-7B5B-C3D2-0D36303036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8313" y="4848660"/>
            <a:ext cx="4118682" cy="5986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11BAE6A-898B-4BA2-A07D-F4850088D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35" t="40291"/>
          <a:stretch/>
        </p:blipFill>
        <p:spPr>
          <a:xfrm>
            <a:off x="3492983" y="2595396"/>
            <a:ext cx="1821502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657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Reverse process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0ABE-A79D-C5F8-9C67-23890C1D740A}"/>
              </a:ext>
            </a:extLst>
          </p:cNvPr>
          <p:cNvSpPr txBox="1"/>
          <p:nvPr/>
        </p:nvSpPr>
        <p:spPr>
          <a:xfrm>
            <a:off x="188259" y="1407459"/>
            <a:ext cx="915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Simplify loss term </a:t>
            </a:r>
            <a:r>
              <a:rPr lang="ko-KR" altLang="en-US" sz="1800" b="1" dirty="0">
                <a:solidFill>
                  <a:schemeClr val="tx1"/>
                </a:solidFill>
              </a:rPr>
              <a:t>→ </a:t>
            </a:r>
            <a:r>
              <a:rPr lang="en-US" altLang="ko-KR" sz="1800" b="1" dirty="0">
                <a:solidFill>
                  <a:schemeClr val="tx1"/>
                </a:solidFill>
              </a:rPr>
              <a:t>predict noise  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771F53-F59F-5CF6-29DC-BBACF9F69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7" y="5403318"/>
            <a:ext cx="4438395" cy="5385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62AFBF-A843-445D-617C-EAB3A2B1B8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19" t="40291" r="30386" b="2642"/>
          <a:stretch/>
        </p:blipFill>
        <p:spPr>
          <a:xfrm>
            <a:off x="113867" y="3463065"/>
            <a:ext cx="4297634" cy="5000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A9011D-1CD8-6534-EC92-26AE8FD16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154" y="3413154"/>
            <a:ext cx="7120651" cy="5833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4F3F532-C7DE-D65C-198C-03CBD51141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40" r="32744"/>
          <a:stretch/>
        </p:blipFill>
        <p:spPr>
          <a:xfrm>
            <a:off x="6304517" y="4049786"/>
            <a:ext cx="2952876" cy="25874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47C87C5-D33A-C3A5-AF46-DC25BBAD5F99}"/>
              </a:ext>
            </a:extLst>
          </p:cNvPr>
          <p:cNvCxnSpPr>
            <a:cxnSpLocks/>
          </p:cNvCxnSpPr>
          <p:nvPr/>
        </p:nvCxnSpPr>
        <p:spPr>
          <a:xfrm>
            <a:off x="6691427" y="3957804"/>
            <a:ext cx="21499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F0D0E-4270-9E78-F2B1-65DB801518CA}"/>
                  </a:ext>
                </a:extLst>
              </p:cNvPr>
              <p:cNvSpPr txBox="1"/>
              <p:nvPr/>
            </p:nvSpPr>
            <p:spPr>
              <a:xfrm>
                <a:off x="155841" y="4496198"/>
                <a:ext cx="112575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Reformulating the loss function to predict residuals! (It is possible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800" b="1" dirty="0">
                    <a:solidFill>
                      <a:srgbClr val="FF0000"/>
                    </a:solidFill>
                  </a:rPr>
                  <a:t> but worse quality) </a:t>
                </a:r>
                <a:endParaRPr lang="ko-KR" alt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F0D0E-4270-9E78-F2B1-65DB80151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" y="4496198"/>
                <a:ext cx="11257534" cy="369332"/>
              </a:xfrm>
              <a:prstGeom prst="rect">
                <a:avLst/>
              </a:prstGeom>
              <a:blipFill>
                <a:blip r:embed="rId7"/>
                <a:stretch>
                  <a:fillRect l="-488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6707FF19-02DB-0A99-FCDD-B86988B5A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67" y="2168462"/>
            <a:ext cx="5467191" cy="77535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F411F7-79F7-1881-A808-845B63968314}"/>
              </a:ext>
            </a:extLst>
          </p:cNvPr>
          <p:cNvCxnSpPr>
            <a:cxnSpLocks/>
          </p:cNvCxnSpPr>
          <p:nvPr/>
        </p:nvCxnSpPr>
        <p:spPr>
          <a:xfrm>
            <a:off x="2065638" y="2765498"/>
            <a:ext cx="11437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866EC3-9C07-DAE0-E032-CA6F554A96E0}"/>
              </a:ext>
            </a:extLst>
          </p:cNvPr>
          <p:cNvCxnSpPr>
            <a:cxnSpLocks/>
          </p:cNvCxnSpPr>
          <p:nvPr/>
        </p:nvCxnSpPr>
        <p:spPr>
          <a:xfrm>
            <a:off x="3482927" y="2765498"/>
            <a:ext cx="114372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B283D00-30A8-8B49-BB65-20B9DCF97480}"/>
              </a:ext>
            </a:extLst>
          </p:cNvPr>
          <p:cNvCxnSpPr>
            <a:cxnSpLocks/>
          </p:cNvCxnSpPr>
          <p:nvPr/>
        </p:nvCxnSpPr>
        <p:spPr>
          <a:xfrm>
            <a:off x="4054790" y="2760397"/>
            <a:ext cx="1157690" cy="78066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C3658BD-76F1-367A-BAFB-3C35B090FDA7}"/>
              </a:ext>
            </a:extLst>
          </p:cNvPr>
          <p:cNvCxnSpPr>
            <a:cxnSpLocks/>
          </p:cNvCxnSpPr>
          <p:nvPr/>
        </p:nvCxnSpPr>
        <p:spPr>
          <a:xfrm flipH="1">
            <a:off x="589101" y="2760397"/>
            <a:ext cx="1988732" cy="7806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CC40656-A586-E6CC-B724-88B867CDF8D7}"/>
              </a:ext>
            </a:extLst>
          </p:cNvPr>
          <p:cNvCxnSpPr>
            <a:cxnSpLocks/>
          </p:cNvCxnSpPr>
          <p:nvPr/>
        </p:nvCxnSpPr>
        <p:spPr>
          <a:xfrm>
            <a:off x="4927340" y="3541059"/>
            <a:ext cx="72938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E741808-3C70-331D-5921-D37D299B0194}"/>
              </a:ext>
            </a:extLst>
          </p:cNvPr>
          <p:cNvCxnSpPr>
            <a:cxnSpLocks/>
          </p:cNvCxnSpPr>
          <p:nvPr/>
        </p:nvCxnSpPr>
        <p:spPr>
          <a:xfrm>
            <a:off x="188259" y="3541059"/>
            <a:ext cx="8337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A1AFD6A1-4EB3-56CE-9E94-1586E01C2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7105" y="5338308"/>
            <a:ext cx="7084896" cy="759750"/>
          </a:xfrm>
          <a:prstGeom prst="rect">
            <a:avLst/>
          </a:prstGeom>
        </p:spPr>
      </p:pic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09986D35-99C3-37A3-EE8F-68A0E56E80E8}"/>
              </a:ext>
            </a:extLst>
          </p:cNvPr>
          <p:cNvSpPr/>
          <p:nvPr/>
        </p:nvSpPr>
        <p:spPr>
          <a:xfrm>
            <a:off x="4627124" y="5526141"/>
            <a:ext cx="405118" cy="3282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0ED0D6E-4DEB-FEB7-CACE-CD837E61E0A8}"/>
              </a:ext>
            </a:extLst>
          </p:cNvPr>
          <p:cNvCxnSpPr>
            <a:cxnSpLocks/>
          </p:cNvCxnSpPr>
          <p:nvPr/>
        </p:nvCxnSpPr>
        <p:spPr>
          <a:xfrm flipH="1">
            <a:off x="772160" y="5576046"/>
            <a:ext cx="922169" cy="343418"/>
          </a:xfrm>
          <a:prstGeom prst="line">
            <a:avLst/>
          </a:prstGeom>
          <a:ln w="57150">
            <a:solidFill>
              <a:srgbClr val="FF0000">
                <a:alpha val="6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747EE97-1CCF-0F7F-22BC-30E2138F88EF}"/>
              </a:ext>
            </a:extLst>
          </p:cNvPr>
          <p:cNvSpPr txBox="1"/>
          <p:nvPr/>
        </p:nvSpPr>
        <p:spPr>
          <a:xfrm>
            <a:off x="1021976" y="6053478"/>
            <a:ext cx="614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Model can focus on more difficult denoising tasks at lager t terms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F02F96-E72F-309E-2E4A-0E439841F466}"/>
              </a:ext>
            </a:extLst>
          </p:cNvPr>
          <p:cNvSpPr txBox="1"/>
          <p:nvPr/>
        </p:nvSpPr>
        <p:spPr>
          <a:xfrm>
            <a:off x="7469366" y="3205950"/>
            <a:ext cx="2149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denoising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8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DDPM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867" y="1331842"/>
            <a:ext cx="11914400" cy="1402393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Overall algorithm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331817-7966-494E-F70F-F86B781C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6" y="1781183"/>
            <a:ext cx="10255624" cy="25315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63DA1F59-11AD-2DA8-79E5-49473C059F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733" y="4568101"/>
                <a:ext cx="11914400" cy="1940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609585" marR="0" lvl="0" indent="-457189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시스템 서체 일반체"/>
                  <a:buChar char="•"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1219170" marR="0" lvl="1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.Hiragino Kaku Gothic Interface W3"/>
                  <a:buChar char="▪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828754" marR="0" lvl="2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시스템 서체 일반체"/>
                  <a:buChar char="-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2438339" marR="0" lvl="3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●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3047924" marR="0" lvl="4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○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3657509" marR="0" lvl="5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■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4267093" marR="0" lvl="6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●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4876678" marR="0" lvl="7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○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5486263" marR="0" lvl="8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■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52396" indent="0">
                  <a:buFont typeface="시스템 서체 일반체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</a:rPr>
                  <a:t>Main Contribution: simplify the loss </a:t>
                </a:r>
              </a:p>
              <a:p>
                <a:pPr marL="152396" indent="0">
                  <a:buFont typeface="시스템 서체 일반체"/>
                  <a:buNone/>
                </a:pPr>
                <a:r>
                  <a:rPr lang="en-US" altLang="ko-KR" sz="1800" b="1" dirty="0">
                    <a:solidFill>
                      <a:schemeClr val="tx1"/>
                    </a:solidFill>
                  </a:rPr>
                  <a:t>- Deleting some loss terms with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altLang="ko-KR" sz="1800" b="1" dirty="0">
                  <a:solidFill>
                    <a:schemeClr val="tx1"/>
                  </a:solidFill>
                </a:endParaRPr>
              </a:p>
              <a:p>
                <a:pPr marL="152396" indent="0">
                  <a:buFont typeface="시스템 서체 일반체"/>
                  <a:buNone/>
                </a:pPr>
                <a:r>
                  <a:rPr lang="en-US" altLang="ko-KR" sz="1800" b="1" dirty="0">
                    <a:solidFill>
                      <a:schemeClr val="tx1"/>
                    </a:solidFill>
                  </a:rPr>
                  <a:t>- Residual Estimation</a:t>
                </a:r>
              </a:p>
              <a:p>
                <a:pPr marL="152396" indent="0">
                  <a:buFont typeface="시스템 서체 일반체"/>
                  <a:buNone/>
                </a:pPr>
                <a:r>
                  <a:rPr lang="en-US" altLang="ko-KR" sz="1800" b="1" dirty="0">
                    <a:solidFill>
                      <a:schemeClr val="tx1"/>
                    </a:solidFill>
                  </a:rPr>
                  <a:t>- Not to learn variance (fix) </a:t>
                </a:r>
                <a:r>
                  <a:rPr lang="ko-KR" altLang="en-US" sz="1800" b="1" dirty="0">
                    <a:solidFill>
                      <a:schemeClr val="tx1"/>
                    </a:solidFill>
                  </a:rPr>
                  <a:t>→ </a:t>
                </a:r>
                <a:r>
                  <a:rPr lang="en-US" altLang="ko-KR" sz="1800" b="1" dirty="0">
                    <a:solidFill>
                      <a:schemeClr val="tx1"/>
                    </a:solidFill>
                  </a:rPr>
                  <a:t>make it easy for training</a:t>
                </a:r>
                <a:endParaRPr lang="ko-KR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63DA1F59-11AD-2DA8-79E5-49473C05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" y="4568101"/>
                <a:ext cx="11914400" cy="1940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E6B97B-887B-E371-BF20-AF9E2EE140FA}"/>
                  </a:ext>
                </a:extLst>
              </p:cNvPr>
              <p:cNvSpPr txBox="1"/>
              <p:nvPr/>
            </p:nvSpPr>
            <p:spPr>
              <a:xfrm>
                <a:off x="3296693" y="3861479"/>
                <a:ext cx="3816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400" b="1" dirty="0">
                    <a:solidFill>
                      <a:srgbClr val="FF0000"/>
                    </a:solidFill>
                  </a:rPr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E6B97B-887B-E371-BF20-AF9E2EE14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693" y="3861479"/>
                <a:ext cx="38168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1D588C-70E1-5A86-B185-1A0106E93910}"/>
              </a:ext>
            </a:extLst>
          </p:cNvPr>
          <p:cNvCxnSpPr>
            <a:cxnSpLocks/>
          </p:cNvCxnSpPr>
          <p:nvPr/>
        </p:nvCxnSpPr>
        <p:spPr>
          <a:xfrm>
            <a:off x="2697480" y="3928710"/>
            <a:ext cx="18662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3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 of DDPM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Google Shape;742;g2647d539c55_0_869">
            <a:extLst>
              <a:ext uri="{FF2B5EF4-FFF2-40B4-BE49-F238E27FC236}">
                <a16:creationId xmlns:a16="http://schemas.microsoft.com/office/drawing/2014/main" id="{72C6324B-AB36-1E2E-7681-1C662E6275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8376"/>
            <a:ext cx="6006353" cy="52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17;g2647d539c55_0_843">
            <a:extLst>
              <a:ext uri="{FF2B5EF4-FFF2-40B4-BE49-F238E27FC236}">
                <a16:creationId xmlns:a16="http://schemas.microsoft.com/office/drawing/2014/main" id="{14A8C4DE-D4B8-A26F-B667-EE8B4DB72C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424" y="1618376"/>
            <a:ext cx="6425576" cy="523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64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Evolution</a:t>
            </a:r>
            <a:r>
              <a:rPr lang="ko-KR" altLang="en-US" b="1" dirty="0"/>
              <a:t> </a:t>
            </a:r>
            <a:r>
              <a:rPr lang="en-US" altLang="ko-KR" b="1" dirty="0"/>
              <a:t>of</a:t>
            </a:r>
            <a:r>
              <a:rPr lang="ko-KR" altLang="en-US" b="1" dirty="0"/>
              <a:t> </a:t>
            </a:r>
            <a:r>
              <a:rPr lang="en-US" altLang="ko-KR" b="1" dirty="0"/>
              <a:t>diffusion</a:t>
            </a:r>
            <a:r>
              <a:rPr lang="ko-KR" altLang="en-US" b="1" dirty="0"/>
              <a:t> </a:t>
            </a:r>
            <a:r>
              <a:rPr lang="en-US" altLang="ko-KR" b="1" dirty="0"/>
              <a:t>models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97369"/>
            <a:ext cx="12192000" cy="297436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1800" b="1" i="0" dirty="0">
                <a:solidFill>
                  <a:srgbClr val="0D0D0D"/>
                </a:solidFill>
                <a:effectLst/>
                <a:latin typeface="+mn-lt"/>
              </a:rPr>
              <a:t>“Deep Unsupervised Learning using Nonequilibrium Thermodynamics.”</a:t>
            </a:r>
          </a:p>
          <a:p>
            <a:pPr marL="152396" indent="0">
              <a:buNone/>
            </a:pPr>
            <a:r>
              <a:rPr lang="en-US" altLang="ko-KR" sz="1800" b="1" i="0" dirty="0">
                <a:solidFill>
                  <a:srgbClr val="0D0D0D"/>
                </a:solidFill>
                <a:effectLst/>
                <a:latin typeface="+mn-lt"/>
              </a:rPr>
              <a:t>“Denoising Diffusion Probabilistic Models.” (DDPM)</a:t>
            </a: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  <a:latin typeface="+mn-lt"/>
            </a:endParaRPr>
          </a:p>
          <a:p>
            <a:pPr marL="152396" indent="0">
              <a:buNone/>
            </a:pPr>
            <a:r>
              <a:rPr lang="en-US" altLang="ko-KR" sz="1400" b="1" i="0" dirty="0">
                <a:solidFill>
                  <a:srgbClr val="0D0D0D"/>
                </a:solidFill>
                <a:effectLst/>
                <a:latin typeface="+mn-lt"/>
              </a:rPr>
              <a:t>“Improved Denoising Diffusion Probabilistic Models.”(DDIM) </a:t>
            </a:r>
            <a:r>
              <a:rPr lang="ko-KR" altLang="en-US" sz="1600" b="1" dirty="0">
                <a:solidFill>
                  <a:srgbClr val="FF0000"/>
                </a:solidFill>
                <a:latin typeface="+mn-lt"/>
              </a:rPr>
              <a:t>→</a:t>
            </a:r>
            <a:r>
              <a:rPr lang="en-US" altLang="ko-KR" sz="1600" b="1" dirty="0">
                <a:solidFill>
                  <a:srgbClr val="FF0000"/>
                </a:solidFill>
                <a:latin typeface="+mn-lt"/>
              </a:rPr>
              <a:t> accelerate sampling</a:t>
            </a:r>
            <a:r>
              <a:rPr lang="en-US" altLang="ko-KR" sz="1400" b="1" dirty="0">
                <a:solidFill>
                  <a:srgbClr val="0D0D0D"/>
                </a:solidFill>
                <a:latin typeface="+mn-lt"/>
              </a:rPr>
              <a:t> </a:t>
            </a:r>
            <a:endParaRPr lang="en-US" altLang="ko-KR" sz="1400" b="1" i="0" dirty="0">
              <a:solidFill>
                <a:srgbClr val="0D0D0D"/>
              </a:solidFill>
              <a:effectLst/>
              <a:latin typeface="+mn-lt"/>
            </a:endParaRPr>
          </a:p>
          <a:p>
            <a:pPr marL="152396" indent="0">
              <a:buNone/>
            </a:pPr>
            <a:r>
              <a:rPr lang="en-US" altLang="ko-KR" sz="1400" b="1" i="0" dirty="0">
                <a:solidFill>
                  <a:srgbClr val="0D0D0D"/>
                </a:solidFill>
                <a:effectLst/>
                <a:latin typeface="+mn-lt"/>
              </a:rPr>
              <a:t>“Diffusion Models Beat GANs on Image Synthesis.” </a:t>
            </a:r>
            <a:r>
              <a:rPr lang="ko-KR" altLang="en-US" sz="1600" b="1" dirty="0">
                <a:solidFill>
                  <a:srgbClr val="FF0000"/>
                </a:solidFill>
                <a:latin typeface="+mn-lt"/>
              </a:rPr>
              <a:t>→</a:t>
            </a:r>
            <a:r>
              <a:rPr lang="en-US" altLang="ko-KR" sz="1600" b="1" dirty="0">
                <a:solidFill>
                  <a:srgbClr val="FF0000"/>
                </a:solidFill>
                <a:latin typeface="+mn-lt"/>
              </a:rPr>
              <a:t> high quality on conditional image generation using classifier guidance</a:t>
            </a:r>
          </a:p>
          <a:p>
            <a:pPr marL="152396" indent="0"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+mn-lt"/>
              </a:rPr>
              <a:t>“High-Resolution Image Synthesis with Latent Diffusion models”(LDM)</a:t>
            </a:r>
            <a:r>
              <a:rPr lang="ko-KR" altLang="en-US" sz="1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lt"/>
              </a:rPr>
              <a:t>→</a:t>
            </a:r>
            <a:r>
              <a:rPr lang="en-US" altLang="ko-KR" sz="1600" b="1" dirty="0">
                <a:solidFill>
                  <a:srgbClr val="FF0000"/>
                </a:solidFill>
                <a:latin typeface="+mn-lt"/>
              </a:rPr>
              <a:t> diffusion in latent space (VQ-VAE)</a:t>
            </a:r>
            <a:endParaRPr lang="en-US" altLang="ko-KR" sz="1400" b="1" dirty="0">
              <a:solidFill>
                <a:srgbClr val="FF0000"/>
              </a:solidFill>
              <a:latin typeface="+mn-lt"/>
            </a:endParaRPr>
          </a:p>
          <a:p>
            <a:pPr marL="152396" indent="0"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+mn-lt"/>
              </a:rPr>
              <a:t>“Classifier-Free Diffusion Guidance” </a:t>
            </a:r>
            <a:r>
              <a:rPr lang="ko-KR" altLang="en-US" sz="1600" b="1" dirty="0">
                <a:solidFill>
                  <a:srgbClr val="FF0000"/>
                </a:solidFill>
                <a:latin typeface="+mn-lt"/>
              </a:rPr>
              <a:t>→ </a:t>
            </a:r>
            <a:r>
              <a:rPr lang="en-US" altLang="ko-KR" sz="1600" b="1" dirty="0">
                <a:solidFill>
                  <a:srgbClr val="FF0000"/>
                </a:solidFill>
                <a:latin typeface="+mn-lt"/>
              </a:rPr>
              <a:t>improve conditional image generation</a:t>
            </a:r>
            <a:endParaRPr lang="en-US" altLang="ko-KR" sz="1600" b="1" dirty="0">
              <a:solidFill>
                <a:schemeClr val="tx1"/>
              </a:solidFill>
              <a:latin typeface="+mn-lt"/>
            </a:endParaRPr>
          </a:p>
          <a:p>
            <a:pPr marL="152396" indent="0"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+mn-lt"/>
              </a:rPr>
              <a:t>“Prompt-to-Prompt Image Editing with Cross-Attention Control</a:t>
            </a:r>
            <a:r>
              <a:rPr lang="ko-KR" altLang="en-US" sz="1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lt"/>
              </a:rPr>
              <a:t>→ </a:t>
            </a:r>
            <a:r>
              <a:rPr lang="en-US" altLang="ko-KR" sz="1600" b="1" dirty="0">
                <a:solidFill>
                  <a:srgbClr val="FF0000"/>
                </a:solidFill>
                <a:latin typeface="+mn-lt"/>
              </a:rPr>
              <a:t>image editing</a:t>
            </a:r>
            <a:endParaRPr lang="en-US" altLang="ko-KR" sz="1600" b="1" dirty="0">
              <a:solidFill>
                <a:schemeClr val="tx1"/>
              </a:solidFill>
              <a:latin typeface="+mn-lt"/>
            </a:endParaRPr>
          </a:p>
          <a:p>
            <a:pPr marL="152396" indent="0">
              <a:buNone/>
            </a:pPr>
            <a:endParaRPr lang="en-US" altLang="ko-KR" sz="1400" b="1" dirty="0">
              <a:solidFill>
                <a:schemeClr val="tx1"/>
              </a:solidFill>
              <a:latin typeface="+mn-lt"/>
            </a:endParaRPr>
          </a:p>
          <a:p>
            <a:pPr marL="152396" indent="0">
              <a:buNone/>
            </a:pPr>
            <a:endParaRPr lang="en-US" altLang="ko-KR" sz="1400" b="1" dirty="0">
              <a:solidFill>
                <a:schemeClr val="tx1"/>
              </a:solidFill>
              <a:latin typeface="+mn-lt"/>
            </a:endParaRPr>
          </a:p>
          <a:p>
            <a:pPr marL="152396" indent="0">
              <a:buNone/>
            </a:pPr>
            <a:endParaRPr lang="ko-KR" altLang="en-US" sz="1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B83D04A-7005-7E79-3C02-64BB57E882BD}"/>
              </a:ext>
            </a:extLst>
          </p:cNvPr>
          <p:cNvSpPr/>
          <p:nvPr/>
        </p:nvSpPr>
        <p:spPr>
          <a:xfrm>
            <a:off x="2743200" y="3890685"/>
            <a:ext cx="89535" cy="912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FE349E2-E522-4057-3C4D-78736D401BA3}"/>
              </a:ext>
            </a:extLst>
          </p:cNvPr>
          <p:cNvSpPr/>
          <p:nvPr/>
        </p:nvSpPr>
        <p:spPr>
          <a:xfrm>
            <a:off x="2743200" y="4252415"/>
            <a:ext cx="89535" cy="912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7481ED3-46F0-1DA0-946E-55EBF83724D3}"/>
              </a:ext>
            </a:extLst>
          </p:cNvPr>
          <p:cNvSpPr/>
          <p:nvPr/>
        </p:nvSpPr>
        <p:spPr>
          <a:xfrm>
            <a:off x="2743200" y="4614145"/>
            <a:ext cx="89535" cy="912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25210-B6FA-FF26-B775-9F33001A888C}"/>
              </a:ext>
            </a:extLst>
          </p:cNvPr>
          <p:cNvSpPr txBox="1"/>
          <p:nvPr/>
        </p:nvSpPr>
        <p:spPr>
          <a:xfrm>
            <a:off x="579714" y="4203902"/>
            <a:ext cx="18358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+mn-lt"/>
              </a:rPr>
              <a:t>DALL-E 2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A6FA1-4555-DAB0-045C-E9D279C78058}"/>
              </a:ext>
            </a:extLst>
          </p:cNvPr>
          <p:cNvSpPr txBox="1"/>
          <p:nvPr/>
        </p:nvSpPr>
        <p:spPr>
          <a:xfrm>
            <a:off x="3197825" y="4321349"/>
            <a:ext cx="18358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+mn-lt"/>
              </a:rPr>
              <a:t>Imagen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629761-306E-6635-13FB-E58D3CDDD701}"/>
              </a:ext>
            </a:extLst>
          </p:cNvPr>
          <p:cNvSpPr txBox="1"/>
          <p:nvPr/>
        </p:nvSpPr>
        <p:spPr>
          <a:xfrm>
            <a:off x="1362022" y="4671812"/>
            <a:ext cx="18358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+mn-lt"/>
              </a:rPr>
              <a:t>SDXL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828F9C-B25C-40FE-A6B2-F8B7804EA3EE}"/>
              </a:ext>
            </a:extLst>
          </p:cNvPr>
          <p:cNvSpPr txBox="1"/>
          <p:nvPr/>
        </p:nvSpPr>
        <p:spPr>
          <a:xfrm>
            <a:off x="2451004" y="4834706"/>
            <a:ext cx="2761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+mn-lt"/>
              </a:rPr>
              <a:t>ControlNet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D166BB-C6E2-5193-6E83-84A0F337B3A1}"/>
              </a:ext>
            </a:extLst>
          </p:cNvPr>
          <p:cNvSpPr txBox="1"/>
          <p:nvPr/>
        </p:nvSpPr>
        <p:spPr>
          <a:xfrm>
            <a:off x="-107498" y="5269079"/>
            <a:ext cx="2761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+mn-lt"/>
              </a:rPr>
              <a:t>Sora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200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Why is diffusion powerful?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97370"/>
            <a:ext cx="12192000" cy="3966302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Gradually noising and denoising process </a:t>
            </a: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ko-KR" altLang="en-US" sz="1800" b="1" dirty="0">
                <a:solidFill>
                  <a:schemeClr val="tx1"/>
                </a:solidFill>
              </a:rPr>
              <a:t>→ </a:t>
            </a:r>
            <a:r>
              <a:rPr lang="en-US" altLang="ko-KR" sz="1800" b="1" dirty="0">
                <a:solidFill>
                  <a:schemeClr val="tx1"/>
                </a:solidFill>
              </a:rPr>
              <a:t>Stable training (compared with GAN)</a:t>
            </a:r>
          </a:p>
          <a:p>
            <a:pPr marL="152396" indent="0"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	- Robustness to Overfitting</a:t>
            </a:r>
          </a:p>
          <a:p>
            <a:pPr marL="152396" indent="0"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	- Flexible generators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for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various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types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of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conditioning</a:t>
            </a:r>
          </a:p>
          <a:p>
            <a:pPr marL="152396" indent="0"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	- Scalability </a:t>
            </a:r>
            <a:r>
              <a:rPr lang="ko-KR" altLang="en-US" sz="1600" b="1" dirty="0">
                <a:solidFill>
                  <a:schemeClr val="tx1"/>
                </a:solidFill>
              </a:rPr>
              <a:t>→ </a:t>
            </a:r>
            <a:r>
              <a:rPr lang="en-US" altLang="ko-KR" sz="1600" b="1" dirty="0">
                <a:solidFill>
                  <a:schemeClr val="tx1"/>
                </a:solidFill>
              </a:rPr>
              <a:t>large models </a:t>
            </a:r>
            <a:r>
              <a:rPr lang="ko-KR" altLang="en-US" sz="1600" b="1" dirty="0">
                <a:solidFill>
                  <a:schemeClr val="tx1"/>
                </a:solidFill>
              </a:rPr>
              <a:t>→ </a:t>
            </a:r>
            <a:r>
              <a:rPr lang="en-US" altLang="ko-KR" sz="1600" b="1" dirty="0">
                <a:solidFill>
                  <a:schemeClr val="tx1"/>
                </a:solidFill>
              </a:rPr>
              <a:t>fine tuning or utilize for derived tasks</a:t>
            </a:r>
          </a:p>
          <a:p>
            <a:pPr marL="152396" indent="0">
              <a:buNone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ko-KR" altLang="en-US" sz="1800" b="1" dirty="0">
                <a:solidFill>
                  <a:schemeClr val="tx1"/>
                </a:solidFill>
              </a:rPr>
              <a:t>→ </a:t>
            </a:r>
            <a:r>
              <a:rPr lang="en-US" altLang="ko-KR" sz="1800" b="1" dirty="0">
                <a:solidFill>
                  <a:schemeClr val="tx1"/>
                </a:solidFill>
              </a:rPr>
              <a:t>Interpretable Latent Space (1000 steps)</a:t>
            </a:r>
          </a:p>
          <a:p>
            <a:pPr marL="152396" indent="0"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	- generate diverse samples (randomness between steps)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595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D3PM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88BCE6C-D58F-FEF5-5A4E-1346AD9718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“Structured Denoising Diffusion Models in Discrete State-Spaces”(</a:t>
                </a:r>
                <a:r>
                  <a:rPr lang="en-US" altLang="ko-KR" sz="2000" b="1" dirty="0" err="1">
                    <a:solidFill>
                      <a:schemeClr val="tx1"/>
                    </a:solidFill>
                  </a:rPr>
                  <a:t>NeurIPS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 2021)</a:t>
                </a:r>
              </a:p>
              <a:p>
                <a:pPr marL="152396" indent="0">
                  <a:buNone/>
                </a:pPr>
                <a:endParaRPr lang="en-US" altLang="ko-KR" sz="2000" b="1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Discrete Denoising Diffusion Probabilistic Models(D3PM):</a:t>
                </a:r>
              </a:p>
              <a:p>
                <a:pPr marL="152396" indent="0">
                  <a:buNone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Approach to modeling the diffusion process in discrete state space</a:t>
                </a:r>
              </a:p>
              <a:p>
                <a:pPr marL="152396" indent="0">
                  <a:buNone/>
                </a:pPr>
                <a:endParaRPr lang="en-US" altLang="ko-KR" sz="1050" b="1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- Using transition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ko-KR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88BCE6C-D58F-FEF5-5A4E-1346AD971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B28074-7F61-B140-F7C4-75EE7D8A3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624" y="3429000"/>
            <a:ext cx="7091082" cy="30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3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Forward process of D3PM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88BCE6C-D58F-FEF5-5A4E-1346AD9718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3867" y="1331843"/>
                <a:ext cx="11914400" cy="1437148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Can not directly using the forward process in a continuous space </a:t>
                </a:r>
              </a:p>
              <a:p>
                <a:pPr marL="152396" indent="0">
                  <a:buNone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(sampling from gaussian distribution) </a:t>
                </a:r>
              </a:p>
              <a:p>
                <a:pPr marL="152396" indent="0">
                  <a:buNone/>
                </a:pPr>
                <a:r>
                  <a:rPr lang="ko-KR" altLang="en-US" sz="2000" b="1" dirty="0">
                    <a:solidFill>
                      <a:schemeClr val="tx1"/>
                    </a:solidFill>
                  </a:rPr>
                  <a:t>→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Forward process using transition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ko-KR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88BCE6C-D58F-FEF5-5A4E-1346AD971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3867" y="1331843"/>
                <a:ext cx="11914400" cy="143714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765AC-95FF-13EA-34DC-9FAD809F9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07"/>
          <a:stretch/>
        </p:blipFill>
        <p:spPr>
          <a:xfrm>
            <a:off x="490552" y="3429000"/>
            <a:ext cx="3549974" cy="340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203872-E940-86D0-6F72-6D6A2F034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271" y="2845522"/>
            <a:ext cx="3783106" cy="14374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643FE1-BE51-6A4E-016C-1218AFFB0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84" y="4313870"/>
            <a:ext cx="4525824" cy="465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62C371-4042-79C9-5B88-C9B27E5051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4652"/>
          <a:stretch/>
        </p:blipFill>
        <p:spPr>
          <a:xfrm>
            <a:off x="409702" y="4837598"/>
            <a:ext cx="9845921" cy="522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E3AC4F-147D-E482-4FC5-0B9375674653}"/>
              </a:ext>
            </a:extLst>
          </p:cNvPr>
          <p:cNvSpPr txBox="1"/>
          <p:nvPr/>
        </p:nvSpPr>
        <p:spPr>
          <a:xfrm>
            <a:off x="4863808" y="4359536"/>
            <a:ext cx="341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→ </a:t>
            </a:r>
            <a:r>
              <a:rPr lang="en-US" altLang="ko-KR" sz="1800" b="1" dirty="0">
                <a:solidFill>
                  <a:srgbClr val="FF0000"/>
                </a:solidFill>
              </a:rPr>
              <a:t>categorical distribution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4E944-0BEF-720C-2BAE-7AA04636763C}"/>
              </a:ext>
            </a:extLst>
          </p:cNvPr>
          <p:cNvSpPr txBox="1"/>
          <p:nvPr/>
        </p:nvSpPr>
        <p:spPr>
          <a:xfrm>
            <a:off x="409702" y="5440068"/>
            <a:ext cx="10958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→ </a:t>
            </a:r>
            <a:r>
              <a:rPr lang="en-US" altLang="ko-KR" sz="1800" b="1" dirty="0">
                <a:solidFill>
                  <a:srgbClr val="FF0000"/>
                </a:solidFill>
              </a:rPr>
              <a:t>categorical distribution is converge at t =T (e.g. uniform distribution, all masked)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3A940-18C9-10AF-D2C2-6120A0DB755B}"/>
              </a:ext>
            </a:extLst>
          </p:cNvPr>
          <p:cNvSpPr txBox="1"/>
          <p:nvPr/>
        </p:nvSpPr>
        <p:spPr>
          <a:xfrm>
            <a:off x="6143292" y="2538456"/>
            <a:ext cx="625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Text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C853EE-CE4E-B712-9937-4196ADE0FED8}"/>
              </a:ext>
            </a:extLst>
          </p:cNvPr>
          <p:cNvSpPr txBox="1"/>
          <p:nvPr/>
        </p:nvSpPr>
        <p:spPr>
          <a:xfrm>
            <a:off x="6982779" y="2539900"/>
            <a:ext cx="857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image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61CD1-8353-5BDD-00F3-20B8EB82ADE0}"/>
              </a:ext>
            </a:extLst>
          </p:cNvPr>
          <p:cNvSpPr txBox="1"/>
          <p:nvPr/>
        </p:nvSpPr>
        <p:spPr>
          <a:xfrm>
            <a:off x="8118089" y="2543653"/>
            <a:ext cx="774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mask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4393C-A97A-EFD1-169C-D6C8A4BED5E5}"/>
              </a:ext>
            </a:extLst>
          </p:cNvPr>
          <p:cNvSpPr txBox="1"/>
          <p:nvPr/>
        </p:nvSpPr>
        <p:spPr>
          <a:xfrm>
            <a:off x="8848168" y="2841906"/>
            <a:ext cx="625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Text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918AED-711E-D754-2F4E-EC6573B75528}"/>
              </a:ext>
            </a:extLst>
          </p:cNvPr>
          <p:cNvSpPr txBox="1"/>
          <p:nvPr/>
        </p:nvSpPr>
        <p:spPr>
          <a:xfrm>
            <a:off x="8794377" y="3117326"/>
            <a:ext cx="857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image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8C6D4-274F-8E86-B01D-588B7EBF357A}"/>
              </a:ext>
            </a:extLst>
          </p:cNvPr>
          <p:cNvSpPr txBox="1"/>
          <p:nvPr/>
        </p:nvSpPr>
        <p:spPr>
          <a:xfrm>
            <a:off x="8848168" y="3869696"/>
            <a:ext cx="774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mask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60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loss of D3PM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867" y="3187536"/>
            <a:ext cx="6044886" cy="660627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Loss function: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9E1BE3-301D-7465-B634-D8B3BDC5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3" y="4886333"/>
            <a:ext cx="5228012" cy="398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CFB1CC-81D6-9FFD-242A-B98BC5293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9" y="1985254"/>
            <a:ext cx="5809131" cy="822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EF8CD7-B4CF-7389-9DF2-F66AF5433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043"/>
          <a:stretch/>
        </p:blipFill>
        <p:spPr>
          <a:xfrm>
            <a:off x="286870" y="3749134"/>
            <a:ext cx="7709647" cy="7545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DCF48F-2F05-C4ED-24CE-3EB0C182B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44" t="50124" r="47791"/>
          <a:stretch/>
        </p:blipFill>
        <p:spPr>
          <a:xfrm>
            <a:off x="8061960" y="3821268"/>
            <a:ext cx="2695685" cy="738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038AA5-4314-CD2E-0074-B8903E3B3CD4}"/>
              </a:ext>
            </a:extLst>
          </p:cNvPr>
          <p:cNvSpPr txBox="1"/>
          <p:nvPr/>
        </p:nvSpPr>
        <p:spPr>
          <a:xfrm>
            <a:off x="286869" y="1403083"/>
            <a:ext cx="834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Focus on using a neural network to predict the logits of distribution 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583870B-BAC9-500F-B7FE-E872FAE74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703" y="1467108"/>
            <a:ext cx="1131023" cy="31360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4BC37B-EAB7-8BC1-7B4A-556A78A0529E}"/>
              </a:ext>
            </a:extLst>
          </p:cNvPr>
          <p:cNvCxnSpPr>
            <a:cxnSpLocks/>
          </p:cNvCxnSpPr>
          <p:nvPr/>
        </p:nvCxnSpPr>
        <p:spPr>
          <a:xfrm flipH="1">
            <a:off x="1658471" y="3993645"/>
            <a:ext cx="1819835" cy="283061"/>
          </a:xfrm>
          <a:prstGeom prst="line">
            <a:avLst/>
          </a:prstGeom>
          <a:ln w="57150">
            <a:solidFill>
              <a:srgbClr val="FF0000">
                <a:alpha val="6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413D791-8D40-7DE2-59B3-9A62CA3327C9}"/>
              </a:ext>
            </a:extLst>
          </p:cNvPr>
          <p:cNvCxnSpPr>
            <a:cxnSpLocks/>
          </p:cNvCxnSpPr>
          <p:nvPr/>
        </p:nvCxnSpPr>
        <p:spPr>
          <a:xfrm>
            <a:off x="1371600" y="2474259"/>
            <a:ext cx="5907741" cy="14924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69280-788A-9C8B-7DC2-1F9B7615EBC8}"/>
              </a:ext>
            </a:extLst>
          </p:cNvPr>
          <p:cNvCxnSpPr>
            <a:cxnSpLocks/>
          </p:cNvCxnSpPr>
          <p:nvPr/>
        </p:nvCxnSpPr>
        <p:spPr>
          <a:xfrm>
            <a:off x="797858" y="2474259"/>
            <a:ext cx="10842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1636A07-2D65-C5CE-A6D7-18EC36F0A47F}"/>
              </a:ext>
            </a:extLst>
          </p:cNvPr>
          <p:cNvCxnSpPr>
            <a:cxnSpLocks/>
          </p:cNvCxnSpPr>
          <p:nvPr/>
        </p:nvCxnSpPr>
        <p:spPr>
          <a:xfrm>
            <a:off x="6813177" y="3966751"/>
            <a:ext cx="9897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608EA6-EE76-90C0-381F-21486D6D6786}"/>
                  </a:ext>
                </a:extLst>
              </p:cNvPr>
              <p:cNvSpPr txBox="1"/>
              <p:nvPr/>
            </p:nvSpPr>
            <p:spPr>
              <a:xfrm>
                <a:off x="1623357" y="5371783"/>
                <a:ext cx="41499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/>
                  <a:t>auxiliary loss term: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600" b="1" dirty="0" smtClean="0"/>
                      <m:t>λ</m:t>
                    </m:r>
                    <m:r>
                      <m:rPr>
                        <m:nor/>
                      </m:rPr>
                      <a:rPr lang="en-US" altLang="ko-KR" sz="1600" b="1" i="0" dirty="0" smtClean="0"/>
                      <m:t> = 0.001</m:t>
                    </m:r>
                  </m:oMath>
                </a14:m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was best</a:t>
                </a:r>
              </a:p>
              <a:p>
                <a:r>
                  <a:rPr lang="ko-KR" altLang="en-US" sz="1600" b="1" dirty="0"/>
                  <a:t>→ </a:t>
                </a:r>
                <a:r>
                  <a:rPr lang="en-US" altLang="ko-KR" sz="1600" b="1" dirty="0"/>
                  <a:t>Cross Entropy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608EA6-EE76-90C0-381F-21486D6D6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357" y="5371783"/>
                <a:ext cx="4149914" cy="584775"/>
              </a:xfrm>
              <a:prstGeom prst="rect">
                <a:avLst/>
              </a:prstGeom>
              <a:blipFill>
                <a:blip r:embed="rId7"/>
                <a:stretch>
                  <a:fillRect l="-734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95FEB4C-54FD-8ECE-8058-90076402F8E2}"/>
              </a:ext>
            </a:extLst>
          </p:cNvPr>
          <p:cNvSpPr/>
          <p:nvPr/>
        </p:nvSpPr>
        <p:spPr>
          <a:xfrm>
            <a:off x="1658471" y="4886333"/>
            <a:ext cx="3863788" cy="46476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76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DLT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47778-1EC8-0F0F-37C5-330D327F3704}"/>
              </a:ext>
            </a:extLst>
          </p:cNvPr>
          <p:cNvSpPr txBox="1"/>
          <p:nvPr/>
        </p:nvSpPr>
        <p:spPr>
          <a:xfrm>
            <a:off x="2947022" y="1670133"/>
            <a:ext cx="51726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Continuous diffusion models: DDPM</a:t>
            </a: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Discrete diffusion models: D3PM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30BF551-BA8F-421C-9EC6-35B86CF17758}"/>
              </a:ext>
            </a:extLst>
          </p:cNvPr>
          <p:cNvSpPr/>
          <p:nvPr/>
        </p:nvSpPr>
        <p:spPr>
          <a:xfrm>
            <a:off x="2050552" y="1777138"/>
            <a:ext cx="609600" cy="22199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DB0EA-603C-B170-1F7E-8358BEF00DB1}"/>
              </a:ext>
            </a:extLst>
          </p:cNvPr>
          <p:cNvSpPr txBox="1"/>
          <p:nvPr/>
        </p:nvSpPr>
        <p:spPr>
          <a:xfrm>
            <a:off x="0" y="1670131"/>
            <a:ext cx="19967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 algn="ctr">
              <a:buNone/>
            </a:pPr>
            <a:r>
              <a:rPr lang="en-US" altLang="ko-KR" sz="2000" b="1">
                <a:solidFill>
                  <a:schemeClr val="tx1"/>
                </a:solidFill>
              </a:rPr>
              <a:t>Position, Size</a:t>
            </a:r>
          </a:p>
          <a:p>
            <a:pPr marL="152396" algn="ctr"/>
            <a:endParaRPr lang="en-US" altLang="ko-KR" sz="2000" b="1">
              <a:solidFill>
                <a:schemeClr val="tx1"/>
              </a:solidFill>
            </a:endParaRPr>
          </a:p>
          <a:p>
            <a:pPr marL="152396" algn="ctr"/>
            <a:r>
              <a:rPr lang="en-US" altLang="ko-KR" sz="2000" b="1">
                <a:solidFill>
                  <a:schemeClr val="tx1"/>
                </a:solidFill>
              </a:rPr>
              <a:t>Type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63D68-B14F-29D8-A6D1-7E7B5D08EBBB}"/>
              </a:ext>
            </a:extLst>
          </p:cNvPr>
          <p:cNvSpPr txBox="1"/>
          <p:nvPr/>
        </p:nvSpPr>
        <p:spPr>
          <a:xfrm>
            <a:off x="3265269" y="1192478"/>
            <a:ext cx="4320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Joint Discrete-Continuous Diffusion</a:t>
            </a:r>
            <a:endParaRPr lang="ko-KR" altLang="en-US" sz="18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FAF0D8A-797A-E7FE-094A-9D7665CE8D8E}"/>
              </a:ext>
            </a:extLst>
          </p:cNvPr>
          <p:cNvSpPr/>
          <p:nvPr/>
        </p:nvSpPr>
        <p:spPr>
          <a:xfrm>
            <a:off x="2839446" y="1616341"/>
            <a:ext cx="5172635" cy="118960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48B2CCF-AD85-636A-9D9B-EBEF2203E0D7}"/>
              </a:ext>
            </a:extLst>
          </p:cNvPr>
          <p:cNvSpPr/>
          <p:nvPr/>
        </p:nvSpPr>
        <p:spPr>
          <a:xfrm>
            <a:off x="2050552" y="2372506"/>
            <a:ext cx="609600" cy="22199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51BB74F-4EFB-D131-2185-2438C3C6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705" y="1630653"/>
            <a:ext cx="3651486" cy="419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69B280-76C8-CBDD-585A-3E7E26426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744" y="3421344"/>
            <a:ext cx="6950143" cy="6433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992B3C-55CE-1CFB-01D5-59118FDFB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929" y="4881313"/>
            <a:ext cx="6772369" cy="6941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DF3E0C-04CD-66BB-55A1-752BE260E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446" y="5616863"/>
            <a:ext cx="4368178" cy="651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8D42F2-DEA1-6859-1BEA-252EA782D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5705" y="2102651"/>
            <a:ext cx="3069378" cy="1166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AF0D98-3344-AE33-8F1D-B96D4A36787D}"/>
              </a:ext>
            </a:extLst>
          </p:cNvPr>
          <p:cNvSpPr txBox="1"/>
          <p:nvPr/>
        </p:nvSpPr>
        <p:spPr>
          <a:xfrm>
            <a:off x="9170259" y="3323279"/>
            <a:ext cx="2126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algn="ctr"/>
            <a:r>
              <a:rPr lang="en-US" altLang="ko-KR" b="1" dirty="0">
                <a:solidFill>
                  <a:srgbClr val="FF0000"/>
                </a:solidFill>
              </a:rPr>
              <a:t>keeping or masking</a:t>
            </a:r>
          </a:p>
          <a:p>
            <a:pPr marL="152396" algn="ctr"/>
            <a:r>
              <a:rPr lang="en-US" altLang="ko-KR" sz="1400" b="1" dirty="0">
                <a:solidFill>
                  <a:srgbClr val="FF0000"/>
                </a:solidFill>
              </a:rPr>
              <a:t>(absorbing-state)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6C1B19-08D8-90B2-7CC3-93B7FA5E897E}"/>
              </a:ext>
            </a:extLst>
          </p:cNvPr>
          <p:cNvSpPr txBox="1"/>
          <p:nvPr/>
        </p:nvSpPr>
        <p:spPr>
          <a:xfrm>
            <a:off x="-26880" y="3534127"/>
            <a:ext cx="1996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algn="ctr"/>
            <a:r>
              <a:rPr lang="en-US" altLang="ko-KR" sz="1600" b="1" dirty="0">
                <a:solidFill>
                  <a:schemeClr val="tx1"/>
                </a:solidFill>
              </a:rPr>
              <a:t>Continuous loss: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51AA6-FE49-FCB6-0FB1-FB15FE46A6F4}"/>
              </a:ext>
            </a:extLst>
          </p:cNvPr>
          <p:cNvSpPr txBox="1"/>
          <p:nvPr/>
        </p:nvSpPr>
        <p:spPr>
          <a:xfrm>
            <a:off x="-26880" y="4183711"/>
            <a:ext cx="1996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algn="ctr"/>
            <a:r>
              <a:rPr lang="en-US" altLang="ko-KR" sz="1600" b="1" dirty="0">
                <a:solidFill>
                  <a:schemeClr val="tx1"/>
                </a:solidFill>
              </a:rPr>
              <a:t>Discrete loss: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6068314-51E7-1C75-2BFD-EEE58ED9E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0928" y="4106436"/>
            <a:ext cx="6473619" cy="4932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AB91E8B-B49A-23EF-D742-2BD367A73EB4}"/>
              </a:ext>
            </a:extLst>
          </p:cNvPr>
          <p:cNvSpPr txBox="1"/>
          <p:nvPr/>
        </p:nvSpPr>
        <p:spPr>
          <a:xfrm>
            <a:off x="8358948" y="4246454"/>
            <a:ext cx="854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D3PM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DC1AA8-B210-808B-FF8F-F7F8D0685B18}"/>
              </a:ext>
            </a:extLst>
          </p:cNvPr>
          <p:cNvSpPr txBox="1"/>
          <p:nvPr/>
        </p:nvSpPr>
        <p:spPr>
          <a:xfrm>
            <a:off x="8376726" y="4927214"/>
            <a:ext cx="2919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Reweighted  absorbing-state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D3PM objective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B0AE967-CB0D-982A-19F1-7134587B4CE5}"/>
                  </a:ext>
                </a:extLst>
              </p:cNvPr>
              <p:cNvSpPr txBox="1"/>
              <p:nvPr/>
            </p:nvSpPr>
            <p:spPr>
              <a:xfrm>
                <a:off x="7395487" y="3285732"/>
                <a:ext cx="12331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 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B0AE967-CB0D-982A-19F1-7134587B4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487" y="3285732"/>
                <a:ext cx="1233188" cy="307777"/>
              </a:xfrm>
              <a:prstGeom prst="rect">
                <a:avLst/>
              </a:prstGeom>
              <a:blipFill>
                <a:blip r:embed="rId9"/>
                <a:stretch>
                  <a:fillRect l="-1485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Goal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88BCE6C-D58F-FEF5-5A4E-1346AD9718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3867" y="1331843"/>
                <a:ext cx="6234759" cy="1895452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Generate layouts conditioning on constraints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ko-KR" altLang="en-US" sz="2000" b="1" dirty="0">
                    <a:solidFill>
                      <a:schemeClr val="tx1"/>
                    </a:solidFill>
                  </a:rPr>
                  <a:t> </a:t>
                </a:r>
                <a:endParaRPr lang="en-US" altLang="ko-KR" sz="2000" b="1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endParaRPr lang="en-US" altLang="ko-KR" sz="2000" b="1" dirty="0">
                  <a:solidFill>
                    <a:schemeClr val="tx1"/>
                  </a:solidFill>
                </a:endParaRPr>
              </a:p>
              <a:p>
                <a:pPr marL="152396" indent="0">
                  <a:lnSpc>
                    <a:spcPct val="150000"/>
                  </a:lnSpc>
                  <a:buNone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Layouts: set of N components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</m:oMath>
                </a14:m>
                <a:r>
                  <a:rPr lang="en-US" altLang="ko-KR" sz="20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52396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chemeClr val="tx1"/>
                    </a:solidFill>
                  </a:rPr>
                  <a:t> : {Type, position(x, y), size(w, h)}</a:t>
                </a:r>
              </a:p>
              <a:p>
                <a:pPr marL="152396" indent="0">
                  <a:buNone/>
                </a:pP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88BCE6C-D58F-FEF5-5A4E-1346AD971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3867" y="1331843"/>
                <a:ext cx="6234759" cy="189545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E069419-790B-F889-AA83-77BDCBCE630A}"/>
              </a:ext>
            </a:extLst>
          </p:cNvPr>
          <p:cNvGrpSpPr/>
          <p:nvPr/>
        </p:nvGrpSpPr>
        <p:grpSpPr>
          <a:xfrm>
            <a:off x="1443318" y="3630706"/>
            <a:ext cx="905436" cy="1936605"/>
            <a:chOff x="519953" y="3361765"/>
            <a:chExt cx="896471" cy="193660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8DE2780-922D-3BA9-9EE8-529CACED730D}"/>
                </a:ext>
              </a:extLst>
            </p:cNvPr>
            <p:cNvGrpSpPr/>
            <p:nvPr/>
          </p:nvGrpSpPr>
          <p:grpSpPr>
            <a:xfrm>
              <a:off x="519953" y="3361765"/>
              <a:ext cx="896471" cy="307777"/>
              <a:chOff x="519953" y="3361765"/>
              <a:chExt cx="896471" cy="307777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8D7920D8-A73F-4E34-5106-4FE0B23B2C8C}"/>
                  </a:ext>
                </a:extLst>
              </p:cNvPr>
              <p:cNvSpPr/>
              <p:nvPr/>
            </p:nvSpPr>
            <p:spPr>
              <a:xfrm>
                <a:off x="519953" y="3361765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8ACBC-DA71-03BA-EF30-EE341C22B9EC}"/>
                  </a:ext>
                </a:extLst>
              </p:cNvPr>
              <p:cNvSpPr txBox="1"/>
              <p:nvPr/>
            </p:nvSpPr>
            <p:spPr>
              <a:xfrm>
                <a:off x="600635" y="3361765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image</a:t>
                </a:r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BCE1270-E800-7F68-C07D-EF1FD024B18D}"/>
                </a:ext>
              </a:extLst>
            </p:cNvPr>
            <p:cNvGrpSpPr/>
            <p:nvPr/>
          </p:nvGrpSpPr>
          <p:grpSpPr>
            <a:xfrm>
              <a:off x="519953" y="3768972"/>
              <a:ext cx="896471" cy="307777"/>
              <a:chOff x="519953" y="3753683"/>
              <a:chExt cx="896471" cy="3077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9299B43-34C2-40CF-C57F-315D65370A8A}"/>
                  </a:ext>
                </a:extLst>
              </p:cNvPr>
              <p:cNvSpPr/>
              <p:nvPr/>
            </p:nvSpPr>
            <p:spPr>
              <a:xfrm>
                <a:off x="519953" y="3753683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7BBEA-FD85-A4BD-59BB-E0E847236DC2}"/>
                  </a:ext>
                </a:extLst>
              </p:cNvPr>
              <p:cNvSpPr txBox="1"/>
              <p:nvPr/>
            </p:nvSpPr>
            <p:spPr>
              <a:xfrm>
                <a:off x="600635" y="3753683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x: 24</a:t>
                </a:r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9059174-B6D5-23DA-B035-5AD904C27D7C}"/>
                </a:ext>
              </a:extLst>
            </p:cNvPr>
            <p:cNvGrpSpPr/>
            <p:nvPr/>
          </p:nvGrpSpPr>
          <p:grpSpPr>
            <a:xfrm>
              <a:off x="519953" y="4176179"/>
              <a:ext cx="896471" cy="307777"/>
              <a:chOff x="519953" y="4145601"/>
              <a:chExt cx="896471" cy="307777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F0C2CC08-5744-CC88-2EEA-04BF4F1A6F16}"/>
                  </a:ext>
                </a:extLst>
              </p:cNvPr>
              <p:cNvSpPr/>
              <p:nvPr/>
            </p:nvSpPr>
            <p:spPr>
              <a:xfrm>
                <a:off x="519953" y="4145601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46B236-A2F1-48DD-4DC0-DD2071C5820A}"/>
                  </a:ext>
                </a:extLst>
              </p:cNvPr>
              <p:cNvSpPr txBox="1"/>
              <p:nvPr/>
            </p:nvSpPr>
            <p:spPr>
              <a:xfrm>
                <a:off x="600635" y="4145601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y: 32</a:t>
                </a:r>
                <a:endParaRPr lang="ko-KR" altLang="en-US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F1074EA-E098-6C5F-A4AA-09ACE4B3AF69}"/>
                </a:ext>
              </a:extLst>
            </p:cNvPr>
            <p:cNvGrpSpPr/>
            <p:nvPr/>
          </p:nvGrpSpPr>
          <p:grpSpPr>
            <a:xfrm>
              <a:off x="519953" y="4583386"/>
              <a:ext cx="896471" cy="307777"/>
              <a:chOff x="519953" y="4568097"/>
              <a:chExt cx="896471" cy="307777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FCF0D1DF-0EEB-E2E2-8438-C6C556732262}"/>
                  </a:ext>
                </a:extLst>
              </p:cNvPr>
              <p:cNvSpPr/>
              <p:nvPr/>
            </p:nvSpPr>
            <p:spPr>
              <a:xfrm>
                <a:off x="519953" y="4568097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959240-275D-FBE7-B934-AB97CF2CF259}"/>
                  </a:ext>
                </a:extLst>
              </p:cNvPr>
              <p:cNvSpPr txBox="1"/>
              <p:nvPr/>
            </p:nvSpPr>
            <p:spPr>
              <a:xfrm>
                <a:off x="600635" y="4568097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w: 102</a:t>
                </a:r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8DE8BF-614B-AA8E-1A32-9652C1E96009}"/>
                </a:ext>
              </a:extLst>
            </p:cNvPr>
            <p:cNvGrpSpPr/>
            <p:nvPr/>
          </p:nvGrpSpPr>
          <p:grpSpPr>
            <a:xfrm>
              <a:off x="519953" y="4990593"/>
              <a:ext cx="896471" cy="307777"/>
              <a:chOff x="519953" y="4990593"/>
              <a:chExt cx="896471" cy="30777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10D7D7BF-8AD2-1EC0-3DEC-6555BA886DA3}"/>
                  </a:ext>
                </a:extLst>
              </p:cNvPr>
              <p:cNvSpPr/>
              <p:nvPr/>
            </p:nvSpPr>
            <p:spPr>
              <a:xfrm>
                <a:off x="519953" y="4990593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A2FFFB-989D-6941-E211-1016C27726C8}"/>
                  </a:ext>
                </a:extLst>
              </p:cNvPr>
              <p:cNvSpPr txBox="1"/>
              <p:nvPr/>
            </p:nvSpPr>
            <p:spPr>
              <a:xfrm>
                <a:off x="600635" y="4990593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H: 53</a:t>
                </a:r>
                <a:endParaRPr lang="ko-KR" altLang="en-US" dirty="0"/>
              </a:p>
            </p:txBody>
          </p: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3019C4-FCBE-DB9B-9ECB-2828EDEA321F}"/>
              </a:ext>
            </a:extLst>
          </p:cNvPr>
          <p:cNvGrpSpPr/>
          <p:nvPr/>
        </p:nvGrpSpPr>
        <p:grpSpPr>
          <a:xfrm>
            <a:off x="2456330" y="3630706"/>
            <a:ext cx="905436" cy="1936605"/>
            <a:chOff x="1497106" y="3375111"/>
            <a:chExt cx="896471" cy="193660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D34AE39-17F7-3824-DD1D-7B42271A4664}"/>
                </a:ext>
              </a:extLst>
            </p:cNvPr>
            <p:cNvGrpSpPr/>
            <p:nvPr/>
          </p:nvGrpSpPr>
          <p:grpSpPr>
            <a:xfrm>
              <a:off x="1497106" y="3375111"/>
              <a:ext cx="896471" cy="307777"/>
              <a:chOff x="519953" y="3361765"/>
              <a:chExt cx="896471" cy="307777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21BEBFDB-8DFF-95F2-EA72-115B3A667D39}"/>
                  </a:ext>
                </a:extLst>
              </p:cNvPr>
              <p:cNvSpPr/>
              <p:nvPr/>
            </p:nvSpPr>
            <p:spPr>
              <a:xfrm>
                <a:off x="519953" y="3361765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6D42F6-4514-3274-5D6F-530C3EDAE753}"/>
                  </a:ext>
                </a:extLst>
              </p:cNvPr>
              <p:cNvSpPr txBox="1"/>
              <p:nvPr/>
            </p:nvSpPr>
            <p:spPr>
              <a:xfrm>
                <a:off x="600635" y="3361765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Text</a:t>
                </a:r>
                <a:endParaRPr lang="ko-KR" altLang="en-US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E24E39-2447-4BE7-47C9-39B46465AAE5}"/>
                </a:ext>
              </a:extLst>
            </p:cNvPr>
            <p:cNvGrpSpPr/>
            <p:nvPr/>
          </p:nvGrpSpPr>
          <p:grpSpPr>
            <a:xfrm>
              <a:off x="1497106" y="3782318"/>
              <a:ext cx="896471" cy="307777"/>
              <a:chOff x="519953" y="3753683"/>
              <a:chExt cx="896471" cy="307777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230676D9-548C-EB0E-46B0-D90F207B7EAA}"/>
                  </a:ext>
                </a:extLst>
              </p:cNvPr>
              <p:cNvSpPr/>
              <p:nvPr/>
            </p:nvSpPr>
            <p:spPr>
              <a:xfrm>
                <a:off x="519953" y="3753683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B559442-EDE8-BEDA-00D0-6B7C90863ADD}"/>
                  </a:ext>
                </a:extLst>
              </p:cNvPr>
              <p:cNvSpPr txBox="1"/>
              <p:nvPr/>
            </p:nvSpPr>
            <p:spPr>
              <a:xfrm>
                <a:off x="600635" y="3753683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x: 50</a:t>
                </a:r>
                <a:endParaRPr lang="ko-KR" altLang="en-US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A046C9A-E2EE-7CB7-4065-B0642561774F}"/>
                </a:ext>
              </a:extLst>
            </p:cNvPr>
            <p:cNvGrpSpPr/>
            <p:nvPr/>
          </p:nvGrpSpPr>
          <p:grpSpPr>
            <a:xfrm>
              <a:off x="1497106" y="4189525"/>
              <a:ext cx="896471" cy="307777"/>
              <a:chOff x="519953" y="4145601"/>
              <a:chExt cx="896471" cy="307777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CB3377D0-BCBC-052C-B445-5AB759AFD5C6}"/>
                  </a:ext>
                </a:extLst>
              </p:cNvPr>
              <p:cNvSpPr/>
              <p:nvPr/>
            </p:nvSpPr>
            <p:spPr>
              <a:xfrm>
                <a:off x="519953" y="4145601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E8B76D-5291-18BC-BCD7-31430B9E6606}"/>
                  </a:ext>
                </a:extLst>
              </p:cNvPr>
              <p:cNvSpPr txBox="1"/>
              <p:nvPr/>
            </p:nvSpPr>
            <p:spPr>
              <a:xfrm>
                <a:off x="600635" y="4145601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y: 76</a:t>
                </a:r>
                <a:endParaRPr lang="ko-KR" altLang="en-US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DD6265F-F39C-F0F7-CDCC-ABD64A36850A}"/>
                </a:ext>
              </a:extLst>
            </p:cNvPr>
            <p:cNvGrpSpPr/>
            <p:nvPr/>
          </p:nvGrpSpPr>
          <p:grpSpPr>
            <a:xfrm>
              <a:off x="1497106" y="4596732"/>
              <a:ext cx="896471" cy="307777"/>
              <a:chOff x="519953" y="4568097"/>
              <a:chExt cx="896471" cy="307777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86CCC341-5D10-0AF3-FE2D-3CBFC4C31DEA}"/>
                  </a:ext>
                </a:extLst>
              </p:cNvPr>
              <p:cNvSpPr/>
              <p:nvPr/>
            </p:nvSpPr>
            <p:spPr>
              <a:xfrm>
                <a:off x="519953" y="4568097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0AEA9FF-7C14-830A-8D69-589A8D441AE6}"/>
                  </a:ext>
                </a:extLst>
              </p:cNvPr>
              <p:cNvSpPr txBox="1"/>
              <p:nvPr/>
            </p:nvSpPr>
            <p:spPr>
              <a:xfrm>
                <a:off x="600635" y="4568097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w: 36</a:t>
                </a:r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17764D1-02C6-CC0F-C76C-D07C4049282B}"/>
                </a:ext>
              </a:extLst>
            </p:cNvPr>
            <p:cNvGrpSpPr/>
            <p:nvPr/>
          </p:nvGrpSpPr>
          <p:grpSpPr>
            <a:xfrm>
              <a:off x="1497106" y="5003939"/>
              <a:ext cx="896471" cy="307777"/>
              <a:chOff x="519953" y="4990593"/>
              <a:chExt cx="896471" cy="307777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9F022E23-438C-89ED-B149-8A943BC177FF}"/>
                  </a:ext>
                </a:extLst>
              </p:cNvPr>
              <p:cNvSpPr/>
              <p:nvPr/>
            </p:nvSpPr>
            <p:spPr>
              <a:xfrm>
                <a:off x="519953" y="4990593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15FE1E-3301-8FC6-61FC-27DACCC70CB7}"/>
                  </a:ext>
                </a:extLst>
              </p:cNvPr>
              <p:cNvSpPr txBox="1"/>
              <p:nvPr/>
            </p:nvSpPr>
            <p:spPr>
              <a:xfrm>
                <a:off x="600635" y="4990593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H: 20</a:t>
                </a:r>
                <a:endParaRPr lang="ko-KR" altLang="en-US" dirty="0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FD769E0-0B19-871E-CC26-02D2ABBE6A2D}"/>
              </a:ext>
            </a:extLst>
          </p:cNvPr>
          <p:cNvGrpSpPr/>
          <p:nvPr/>
        </p:nvGrpSpPr>
        <p:grpSpPr>
          <a:xfrm>
            <a:off x="4760259" y="3630706"/>
            <a:ext cx="905436" cy="1936605"/>
            <a:chOff x="2545976" y="3361765"/>
            <a:chExt cx="896471" cy="193660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D801F07-D74E-3119-7BCC-CCDAC2334B2E}"/>
                </a:ext>
              </a:extLst>
            </p:cNvPr>
            <p:cNvGrpSpPr/>
            <p:nvPr/>
          </p:nvGrpSpPr>
          <p:grpSpPr>
            <a:xfrm>
              <a:off x="2545976" y="3361765"/>
              <a:ext cx="896471" cy="307777"/>
              <a:chOff x="519953" y="3361765"/>
              <a:chExt cx="896471" cy="307777"/>
            </a:xfrm>
          </p:grpSpPr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ECA4B4B8-C127-E957-F53F-8363E81A1DE2}"/>
                  </a:ext>
                </a:extLst>
              </p:cNvPr>
              <p:cNvSpPr/>
              <p:nvPr/>
            </p:nvSpPr>
            <p:spPr>
              <a:xfrm>
                <a:off x="519953" y="3361765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44F6A33-2BEF-73B0-EB37-D86AF96295D3}"/>
                  </a:ext>
                </a:extLst>
              </p:cNvPr>
              <p:cNvSpPr txBox="1"/>
              <p:nvPr/>
            </p:nvSpPr>
            <p:spPr>
              <a:xfrm>
                <a:off x="600635" y="3361765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Text</a:t>
                </a:r>
                <a:endParaRPr lang="ko-KR" altLang="en-US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C42AF38-47EA-8446-66BC-46275722CF27}"/>
                </a:ext>
              </a:extLst>
            </p:cNvPr>
            <p:cNvGrpSpPr/>
            <p:nvPr/>
          </p:nvGrpSpPr>
          <p:grpSpPr>
            <a:xfrm>
              <a:off x="2545976" y="3768972"/>
              <a:ext cx="896471" cy="307777"/>
              <a:chOff x="519953" y="3753683"/>
              <a:chExt cx="896471" cy="307777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156AF0D2-FAF0-C347-3C4A-F8416CB1190C}"/>
                  </a:ext>
                </a:extLst>
              </p:cNvPr>
              <p:cNvSpPr/>
              <p:nvPr/>
            </p:nvSpPr>
            <p:spPr>
              <a:xfrm>
                <a:off x="519953" y="3753683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C0F3C55-27ED-0433-6C58-F65CE32D0E34}"/>
                  </a:ext>
                </a:extLst>
              </p:cNvPr>
              <p:cNvSpPr txBox="1"/>
              <p:nvPr/>
            </p:nvSpPr>
            <p:spPr>
              <a:xfrm>
                <a:off x="600635" y="3753683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x: 94</a:t>
                </a:r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D12EC78-FB58-E967-7B01-1BB0BB281ABE}"/>
                </a:ext>
              </a:extLst>
            </p:cNvPr>
            <p:cNvGrpSpPr/>
            <p:nvPr/>
          </p:nvGrpSpPr>
          <p:grpSpPr>
            <a:xfrm>
              <a:off x="2545976" y="4176179"/>
              <a:ext cx="896471" cy="307777"/>
              <a:chOff x="519953" y="4145601"/>
              <a:chExt cx="896471" cy="307777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DD46901-0CF2-4B82-BA3A-9B67D50CE9B7}"/>
                  </a:ext>
                </a:extLst>
              </p:cNvPr>
              <p:cNvSpPr/>
              <p:nvPr/>
            </p:nvSpPr>
            <p:spPr>
              <a:xfrm>
                <a:off x="519953" y="4145601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B0DC5E-3010-4347-2434-6ABDCB2CC6EB}"/>
                  </a:ext>
                </a:extLst>
              </p:cNvPr>
              <p:cNvSpPr txBox="1"/>
              <p:nvPr/>
            </p:nvSpPr>
            <p:spPr>
              <a:xfrm>
                <a:off x="600635" y="4145601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y: 14</a:t>
                </a:r>
                <a:endParaRPr lang="ko-KR" altLang="en-US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DFB2B7B-0451-CF30-3210-0DA37E557614}"/>
                </a:ext>
              </a:extLst>
            </p:cNvPr>
            <p:cNvGrpSpPr/>
            <p:nvPr/>
          </p:nvGrpSpPr>
          <p:grpSpPr>
            <a:xfrm>
              <a:off x="2545976" y="4583386"/>
              <a:ext cx="896471" cy="307777"/>
              <a:chOff x="519953" y="4568097"/>
              <a:chExt cx="896471" cy="307777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491BCB4F-09CA-2459-6B75-54B2C4E6531A}"/>
                  </a:ext>
                </a:extLst>
              </p:cNvPr>
              <p:cNvSpPr/>
              <p:nvPr/>
            </p:nvSpPr>
            <p:spPr>
              <a:xfrm>
                <a:off x="519953" y="4568097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BC7C0AB-A161-1B2A-B9AD-22655D56726C}"/>
                  </a:ext>
                </a:extLst>
              </p:cNvPr>
              <p:cNvSpPr txBox="1"/>
              <p:nvPr/>
            </p:nvSpPr>
            <p:spPr>
              <a:xfrm>
                <a:off x="600635" y="4568097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w: 78</a:t>
                </a:r>
                <a:endParaRPr lang="ko-KR" altLang="en-US" dirty="0"/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1E0733F-27F9-1914-7B35-7FAB335CCFF7}"/>
                </a:ext>
              </a:extLst>
            </p:cNvPr>
            <p:cNvGrpSpPr/>
            <p:nvPr/>
          </p:nvGrpSpPr>
          <p:grpSpPr>
            <a:xfrm>
              <a:off x="2545976" y="4990593"/>
              <a:ext cx="896471" cy="307777"/>
              <a:chOff x="519953" y="4990593"/>
              <a:chExt cx="896471" cy="307777"/>
            </a:xfrm>
          </p:grpSpPr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0942C028-D314-0DD2-BD1F-A544BFA613F9}"/>
                  </a:ext>
                </a:extLst>
              </p:cNvPr>
              <p:cNvSpPr/>
              <p:nvPr/>
            </p:nvSpPr>
            <p:spPr>
              <a:xfrm>
                <a:off x="519953" y="4990593"/>
                <a:ext cx="896471" cy="29929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258556F-D777-72F1-EBBC-70993A499732}"/>
                  </a:ext>
                </a:extLst>
              </p:cNvPr>
              <p:cNvSpPr txBox="1"/>
              <p:nvPr/>
            </p:nvSpPr>
            <p:spPr>
              <a:xfrm>
                <a:off x="600635" y="4990593"/>
                <a:ext cx="735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H: 30</a:t>
                </a:r>
                <a:endParaRPr lang="ko-KR" altLang="en-US" dirty="0"/>
              </a:p>
            </p:txBody>
          </p:sp>
        </p:grp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8A7C7B71-2176-4BEF-61C3-95A5A6DAC57F}"/>
              </a:ext>
            </a:extLst>
          </p:cNvPr>
          <p:cNvSpPr/>
          <p:nvPr/>
        </p:nvSpPr>
        <p:spPr>
          <a:xfrm>
            <a:off x="3800228" y="4445120"/>
            <a:ext cx="100226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B4637BE-8FE7-A306-52CF-5B5F8A4C25E0}"/>
              </a:ext>
            </a:extLst>
          </p:cNvPr>
          <p:cNvSpPr/>
          <p:nvPr/>
        </p:nvSpPr>
        <p:spPr>
          <a:xfrm>
            <a:off x="4011302" y="4445120"/>
            <a:ext cx="100226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D044CB4-19FC-949C-E67F-C8EBE20BB57C}"/>
              </a:ext>
            </a:extLst>
          </p:cNvPr>
          <p:cNvSpPr/>
          <p:nvPr/>
        </p:nvSpPr>
        <p:spPr>
          <a:xfrm>
            <a:off x="4222377" y="4445120"/>
            <a:ext cx="100226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2238BCCD-5CD8-0082-5A56-87650C2C5D11}"/>
              </a:ext>
            </a:extLst>
          </p:cNvPr>
          <p:cNvSpPr/>
          <p:nvPr/>
        </p:nvSpPr>
        <p:spPr>
          <a:xfrm>
            <a:off x="6617567" y="4391163"/>
            <a:ext cx="609600" cy="40720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AD62692-7F32-226F-A41C-1A27C2F6C5D3}"/>
              </a:ext>
            </a:extLst>
          </p:cNvPr>
          <p:cNvSpPr txBox="1"/>
          <p:nvPr/>
        </p:nvSpPr>
        <p:spPr>
          <a:xfrm>
            <a:off x="6348626" y="4037913"/>
            <a:ext cx="1092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Rendering</a:t>
            </a:r>
            <a:endParaRPr lang="ko-KR" altLang="en-US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38C29F16-90B7-5874-4A9C-D9CEC7CA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341" y="2895231"/>
            <a:ext cx="2422195" cy="326839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6527D5A-55F3-A7FF-D412-00EF58FA4A6E}"/>
                  </a:ext>
                </a:extLst>
              </p:cNvPr>
              <p:cNvSpPr txBox="1"/>
              <p:nvPr/>
            </p:nvSpPr>
            <p:spPr>
              <a:xfrm>
                <a:off x="1702891" y="3227294"/>
                <a:ext cx="475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ko-KR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6527D5A-55F3-A7FF-D412-00EF58FA4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891" y="3227294"/>
                <a:ext cx="475937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AA94A5A-87AC-CE63-0463-1BE7CF8F2329}"/>
              </a:ext>
            </a:extLst>
          </p:cNvPr>
          <p:cNvSpPr txBox="1"/>
          <p:nvPr/>
        </p:nvSpPr>
        <p:spPr>
          <a:xfrm>
            <a:off x="436849" y="4237144"/>
            <a:ext cx="925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Position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42CFA3-39F5-8626-D471-320E8C045F3B}"/>
              </a:ext>
            </a:extLst>
          </p:cNvPr>
          <p:cNvSpPr txBox="1"/>
          <p:nvPr/>
        </p:nvSpPr>
        <p:spPr>
          <a:xfrm>
            <a:off x="436849" y="5046947"/>
            <a:ext cx="925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Size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A757D0-355A-77CB-1D60-6E08CC4B2048}"/>
              </a:ext>
            </a:extLst>
          </p:cNvPr>
          <p:cNvSpPr txBox="1"/>
          <p:nvPr/>
        </p:nvSpPr>
        <p:spPr>
          <a:xfrm>
            <a:off x="436849" y="3630706"/>
            <a:ext cx="925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Type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586A5C9-96E2-D6EA-11F3-2C332EDD6247}"/>
              </a:ext>
            </a:extLst>
          </p:cNvPr>
          <p:cNvSpPr/>
          <p:nvPr/>
        </p:nvSpPr>
        <p:spPr>
          <a:xfrm>
            <a:off x="5853953" y="1476205"/>
            <a:ext cx="224117" cy="280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684D4547-422B-282E-F509-5888A4C94C14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6078070" y="1616644"/>
            <a:ext cx="5394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75B7589-9211-1F25-19DD-5B552D27B113}"/>
              </a:ext>
            </a:extLst>
          </p:cNvPr>
          <p:cNvSpPr txBox="1"/>
          <p:nvPr/>
        </p:nvSpPr>
        <p:spPr>
          <a:xfrm>
            <a:off x="6617567" y="1444683"/>
            <a:ext cx="5135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True or Unknown for each attributes (type, position, size)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496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Model Architecture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286" y="4924787"/>
            <a:ext cx="10535659" cy="1291285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Input: {(type, C), (position, C), (size, C)}…      </a:t>
            </a:r>
            <a:r>
              <a:rPr lang="en-US" altLang="ko-KR" sz="1600" dirty="0">
                <a:solidFill>
                  <a:schemeClr val="tx1"/>
                </a:solidFill>
              </a:rPr>
              <a:t>※ C: condition (true or unknown)</a:t>
            </a: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output: {type, position, size}…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6DFE5B-A4D3-DE0B-FAA0-E0B3B973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58" y="1258048"/>
            <a:ext cx="9824715" cy="336911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EFED515-9280-98C4-AE65-A8D97B5C98AF}"/>
              </a:ext>
            </a:extLst>
          </p:cNvPr>
          <p:cNvSpPr/>
          <p:nvPr/>
        </p:nvSpPr>
        <p:spPr>
          <a:xfrm>
            <a:off x="6221506" y="3200400"/>
            <a:ext cx="385482" cy="376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AF5D70A-0138-6B90-3BDD-E1F6509D6DE8}"/>
              </a:ext>
            </a:extLst>
          </p:cNvPr>
          <p:cNvSpPr/>
          <p:nvPr/>
        </p:nvSpPr>
        <p:spPr>
          <a:xfrm>
            <a:off x="8631789" y="3200400"/>
            <a:ext cx="385482" cy="376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DF07D29-786B-3E66-E223-D9C6AFDC9742}"/>
              </a:ext>
            </a:extLst>
          </p:cNvPr>
          <p:cNvSpPr/>
          <p:nvPr/>
        </p:nvSpPr>
        <p:spPr>
          <a:xfrm>
            <a:off x="10137860" y="3200400"/>
            <a:ext cx="385482" cy="376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22A1F-F3F4-15D0-EE03-0A5357BA9E15}"/>
              </a:ext>
            </a:extLst>
          </p:cNvPr>
          <p:cNvSpPr txBox="1"/>
          <p:nvPr/>
        </p:nvSpPr>
        <p:spPr>
          <a:xfrm>
            <a:off x="7386918" y="3640373"/>
            <a:ext cx="2232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Condition binary mask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250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Experiments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6C97FC-E3D5-C3E8-3F1F-84CF186C3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299" y="2295491"/>
            <a:ext cx="2102966" cy="2990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5B7761-862F-29FA-6318-E040B022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65" y="2295490"/>
            <a:ext cx="2102966" cy="2990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F1F70F-AD71-FDAF-1F3F-883EAB266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58349"/>
            <a:ext cx="5781675" cy="339691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E22484A-CD85-CDD6-CD62-DC3317F8B62E}"/>
              </a:ext>
            </a:extLst>
          </p:cNvPr>
          <p:cNvSpPr/>
          <p:nvPr/>
        </p:nvSpPr>
        <p:spPr>
          <a:xfrm>
            <a:off x="905428" y="2348157"/>
            <a:ext cx="1197391" cy="249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2FD556-AA2C-8391-F233-3D3DF6D6C543}"/>
              </a:ext>
            </a:extLst>
          </p:cNvPr>
          <p:cNvSpPr/>
          <p:nvPr/>
        </p:nvSpPr>
        <p:spPr>
          <a:xfrm>
            <a:off x="2540685" y="2348157"/>
            <a:ext cx="1197391" cy="249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9F1D7C3-F640-6A39-1153-AE18B60FB591}"/>
              </a:ext>
            </a:extLst>
          </p:cNvPr>
          <p:cNvSpPr/>
          <p:nvPr/>
        </p:nvSpPr>
        <p:spPr>
          <a:xfrm>
            <a:off x="4175942" y="2348157"/>
            <a:ext cx="1197391" cy="249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9FFC2A-8A6D-E9BD-3971-8796792E8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33" y="2295490"/>
            <a:ext cx="2102966" cy="2990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114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Experiments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20CA79-9883-BDBF-2AC3-789FCFA6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646" y="1543397"/>
            <a:ext cx="7857425" cy="454432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473ED24-8B92-852E-5265-1A3AF06F3038}"/>
              </a:ext>
            </a:extLst>
          </p:cNvPr>
          <p:cNvSpPr/>
          <p:nvPr/>
        </p:nvSpPr>
        <p:spPr>
          <a:xfrm>
            <a:off x="3998259" y="1470212"/>
            <a:ext cx="1308847" cy="43030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32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Conclusion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2400" b="1" dirty="0">
                <a:solidFill>
                  <a:schemeClr val="tx1"/>
                </a:solidFill>
              </a:rPr>
              <a:t>Contribution</a:t>
            </a: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- apply Joint Discrete-Continuous Diffusion to layout generation	</a:t>
            </a: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altLang="ko-KR" sz="2400" b="1" dirty="0">
                <a:solidFill>
                  <a:schemeClr val="tx1"/>
                </a:solidFill>
              </a:rPr>
              <a:t>Limitation</a:t>
            </a: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- Utility</a:t>
            </a:r>
            <a:r>
              <a:rPr lang="ko-KR" altLang="en-US" sz="2000" b="1" dirty="0">
                <a:solidFill>
                  <a:schemeClr val="tx1"/>
                </a:solidFill>
              </a:rPr>
              <a:t>↓</a:t>
            </a:r>
            <a:r>
              <a:rPr lang="en-US" altLang="ko-KR" sz="2000" b="1" dirty="0">
                <a:solidFill>
                  <a:schemeClr val="tx1"/>
                </a:solidFill>
              </a:rPr>
              <a:t>: model does not generate layout by looking at each contents, the suitable contents must be manually inserted by a person</a:t>
            </a: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45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Our model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24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6DE79F-6555-E9FC-4462-5E1470156722}"/>
              </a:ext>
            </a:extLst>
          </p:cNvPr>
          <p:cNvCxnSpPr>
            <a:cxnSpLocks/>
          </p:cNvCxnSpPr>
          <p:nvPr/>
        </p:nvCxnSpPr>
        <p:spPr>
          <a:xfrm>
            <a:off x="2821320" y="5671025"/>
            <a:ext cx="20135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7521D-3433-6E1E-48FA-4EE77947AF5B}"/>
              </a:ext>
            </a:extLst>
          </p:cNvPr>
          <p:cNvSpPr txBox="1"/>
          <p:nvPr/>
        </p:nvSpPr>
        <p:spPr>
          <a:xfrm>
            <a:off x="932437" y="3909076"/>
            <a:ext cx="1669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Geometry</a:t>
            </a:r>
          </a:p>
          <a:p>
            <a:pPr algn="ctr"/>
            <a:r>
              <a:rPr lang="en-US" altLang="ko-KR" sz="1600" b="1" dirty="0"/>
              <a:t>(x, y, h, w, r, z)</a:t>
            </a:r>
            <a:endParaRPr lang="ko-KR" altLang="en-US" sz="1600" b="1" dirty="0"/>
          </a:p>
        </p:txBody>
      </p:sp>
      <p:sp>
        <p:nvSpPr>
          <p:cNvPr id="10" name="순서도: 수동 연산 9">
            <a:extLst>
              <a:ext uri="{FF2B5EF4-FFF2-40B4-BE49-F238E27FC236}">
                <a16:creationId xmlns:a16="http://schemas.microsoft.com/office/drawing/2014/main" id="{CC6CAADA-5552-DDDC-22B4-34601D2A5FE5}"/>
              </a:ext>
            </a:extLst>
          </p:cNvPr>
          <p:cNvSpPr/>
          <p:nvPr/>
        </p:nvSpPr>
        <p:spPr>
          <a:xfrm rot="16200000">
            <a:off x="2501963" y="4076581"/>
            <a:ext cx="436989" cy="230385"/>
          </a:xfrm>
          <a:prstGeom prst="flowChartManualOperation">
            <a:avLst/>
          </a:prstGeom>
          <a:solidFill>
            <a:srgbClr val="FCBB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A08B22-C94B-E0A9-275E-858111C00C07}"/>
              </a:ext>
            </a:extLst>
          </p:cNvPr>
          <p:cNvCxnSpPr>
            <a:cxnSpLocks/>
          </p:cNvCxnSpPr>
          <p:nvPr/>
        </p:nvCxnSpPr>
        <p:spPr>
          <a:xfrm>
            <a:off x="2834655" y="4199236"/>
            <a:ext cx="3638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8222F8A-230B-87DD-D58F-E701748AD9C0}"/>
              </a:ext>
            </a:extLst>
          </p:cNvPr>
          <p:cNvCxnSpPr>
            <a:cxnSpLocks/>
          </p:cNvCxnSpPr>
          <p:nvPr/>
        </p:nvCxnSpPr>
        <p:spPr>
          <a:xfrm>
            <a:off x="3185212" y="2203811"/>
            <a:ext cx="0" cy="1995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9EFDC0-320A-4D79-B41E-7C7C7CFC3070}"/>
              </a:ext>
            </a:extLst>
          </p:cNvPr>
          <p:cNvSpPr/>
          <p:nvPr/>
        </p:nvSpPr>
        <p:spPr>
          <a:xfrm>
            <a:off x="3334497" y="3043196"/>
            <a:ext cx="926833" cy="2695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22FD7A-582B-4127-ECCD-449C5B0F0DB8}"/>
              </a:ext>
            </a:extLst>
          </p:cNvPr>
          <p:cNvSpPr txBox="1"/>
          <p:nvPr/>
        </p:nvSpPr>
        <p:spPr>
          <a:xfrm>
            <a:off x="3334496" y="3008710"/>
            <a:ext cx="92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/>
              <a:t>Concat</a:t>
            </a:r>
            <a:endParaRPr lang="ko-KR" altLang="en-US" sz="1600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405B9F-3437-63D2-D556-266E11C6951A}"/>
              </a:ext>
            </a:extLst>
          </p:cNvPr>
          <p:cNvCxnSpPr>
            <a:cxnSpLocks/>
          </p:cNvCxnSpPr>
          <p:nvPr/>
        </p:nvCxnSpPr>
        <p:spPr>
          <a:xfrm>
            <a:off x="3185212" y="3184150"/>
            <a:ext cx="1492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7D918-92E7-0761-0AED-9072D2D9AE93}"/>
              </a:ext>
            </a:extLst>
          </p:cNvPr>
          <p:cNvCxnSpPr>
            <a:cxnSpLocks/>
          </p:cNvCxnSpPr>
          <p:nvPr/>
        </p:nvCxnSpPr>
        <p:spPr>
          <a:xfrm>
            <a:off x="4258222" y="3177987"/>
            <a:ext cx="5647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0BC272-9DE4-DCD9-7784-11A7ED0B1B82}"/>
              </a:ext>
            </a:extLst>
          </p:cNvPr>
          <p:cNvSpPr/>
          <p:nvPr/>
        </p:nvSpPr>
        <p:spPr>
          <a:xfrm>
            <a:off x="4485607" y="3043195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24B63B3-BC96-CCC3-94F1-81EB6D5E2689}"/>
              </a:ext>
            </a:extLst>
          </p:cNvPr>
          <p:cNvSpPr/>
          <p:nvPr/>
        </p:nvSpPr>
        <p:spPr>
          <a:xfrm>
            <a:off x="4949683" y="4870081"/>
            <a:ext cx="85785" cy="80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512AE0-3E69-F6DD-BE32-95192CD66D2C}"/>
              </a:ext>
            </a:extLst>
          </p:cNvPr>
          <p:cNvSpPr/>
          <p:nvPr/>
        </p:nvSpPr>
        <p:spPr>
          <a:xfrm>
            <a:off x="4949685" y="4634937"/>
            <a:ext cx="85785" cy="80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898F8-1DAB-41FB-F8CF-110A68A64063}"/>
              </a:ext>
            </a:extLst>
          </p:cNvPr>
          <p:cNvSpPr/>
          <p:nvPr/>
        </p:nvSpPr>
        <p:spPr>
          <a:xfrm>
            <a:off x="4485607" y="3482052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4CF2C-2495-1179-5787-B9DEFC791BD3}"/>
              </a:ext>
            </a:extLst>
          </p:cNvPr>
          <p:cNvSpPr/>
          <p:nvPr/>
        </p:nvSpPr>
        <p:spPr>
          <a:xfrm>
            <a:off x="4476274" y="3925182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6A2197C-13C9-C414-DD14-1C546BB0DF6A}"/>
              </a:ext>
            </a:extLst>
          </p:cNvPr>
          <p:cNvSpPr/>
          <p:nvPr/>
        </p:nvSpPr>
        <p:spPr>
          <a:xfrm>
            <a:off x="4940349" y="5105225"/>
            <a:ext cx="85785" cy="80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D3E8A6-EC4B-2B4D-700D-A8E0C15B4915}"/>
              </a:ext>
            </a:extLst>
          </p:cNvPr>
          <p:cNvSpPr/>
          <p:nvPr/>
        </p:nvSpPr>
        <p:spPr>
          <a:xfrm>
            <a:off x="4476274" y="2598970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1E1577E-C4AF-21D2-650E-0CD0F067F1A5}"/>
              </a:ext>
            </a:extLst>
          </p:cNvPr>
          <p:cNvSpPr/>
          <p:nvPr/>
        </p:nvSpPr>
        <p:spPr>
          <a:xfrm>
            <a:off x="5734296" y="3692637"/>
            <a:ext cx="363891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375EA78-AD38-11F4-0E1C-12FA7367EAD6}"/>
              </a:ext>
            </a:extLst>
          </p:cNvPr>
          <p:cNvSpPr/>
          <p:nvPr/>
        </p:nvSpPr>
        <p:spPr>
          <a:xfrm>
            <a:off x="6165103" y="3496676"/>
            <a:ext cx="1412862" cy="7691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A9D77B-7C02-6407-DB9F-63B5B06FF7A5}"/>
              </a:ext>
            </a:extLst>
          </p:cNvPr>
          <p:cNvSpPr txBox="1"/>
          <p:nvPr/>
        </p:nvSpPr>
        <p:spPr>
          <a:xfrm>
            <a:off x="6189237" y="3621025"/>
            <a:ext cx="1412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Transformer Layer</a:t>
            </a:r>
            <a:endParaRPr lang="ko-KR" altLang="en-US" sz="16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13E3AA-C78A-F997-C107-790D13BE2FDE}"/>
              </a:ext>
            </a:extLst>
          </p:cNvPr>
          <p:cNvSpPr/>
          <p:nvPr/>
        </p:nvSpPr>
        <p:spPr>
          <a:xfrm>
            <a:off x="4631757" y="3043195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9C2300-5289-20DB-B177-BCA200A7CF41}"/>
              </a:ext>
            </a:extLst>
          </p:cNvPr>
          <p:cNvSpPr/>
          <p:nvPr/>
        </p:nvSpPr>
        <p:spPr>
          <a:xfrm>
            <a:off x="4631757" y="3482052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D73D14-0BD6-54E1-BC53-BC25A69778B1}"/>
              </a:ext>
            </a:extLst>
          </p:cNvPr>
          <p:cNvSpPr/>
          <p:nvPr/>
        </p:nvSpPr>
        <p:spPr>
          <a:xfrm>
            <a:off x="4622424" y="3925182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12D0F5-4E87-CAE5-632D-2339F3A8E8A4}"/>
              </a:ext>
            </a:extLst>
          </p:cNvPr>
          <p:cNvSpPr/>
          <p:nvPr/>
        </p:nvSpPr>
        <p:spPr>
          <a:xfrm>
            <a:off x="4622424" y="2598970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388F71B-4BFB-F2A4-045D-2CFF45681BF0}"/>
              </a:ext>
            </a:extLst>
          </p:cNvPr>
          <p:cNvSpPr/>
          <p:nvPr/>
        </p:nvSpPr>
        <p:spPr>
          <a:xfrm>
            <a:off x="4791036" y="3043195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FB8AA7-36CA-B2CC-F53F-1F45C55EBB4F}"/>
              </a:ext>
            </a:extLst>
          </p:cNvPr>
          <p:cNvSpPr/>
          <p:nvPr/>
        </p:nvSpPr>
        <p:spPr>
          <a:xfrm>
            <a:off x="4791036" y="3482052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6FB002-0241-D4DA-BFC8-9086DFCCDAC7}"/>
              </a:ext>
            </a:extLst>
          </p:cNvPr>
          <p:cNvSpPr/>
          <p:nvPr/>
        </p:nvSpPr>
        <p:spPr>
          <a:xfrm>
            <a:off x="4781703" y="3925182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C93DCB-90C4-3B9D-2D74-D0FE7735F09B}"/>
              </a:ext>
            </a:extLst>
          </p:cNvPr>
          <p:cNvSpPr/>
          <p:nvPr/>
        </p:nvSpPr>
        <p:spPr>
          <a:xfrm>
            <a:off x="4781703" y="2598970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A1B7B96-930C-C826-C320-305BEEA5B779}"/>
              </a:ext>
            </a:extLst>
          </p:cNvPr>
          <p:cNvSpPr/>
          <p:nvPr/>
        </p:nvSpPr>
        <p:spPr>
          <a:xfrm>
            <a:off x="4936612" y="3043195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DB2B895-60B0-6FA7-90E4-1A81829AA5AB}"/>
              </a:ext>
            </a:extLst>
          </p:cNvPr>
          <p:cNvSpPr/>
          <p:nvPr/>
        </p:nvSpPr>
        <p:spPr>
          <a:xfrm>
            <a:off x="4936612" y="3482052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BEAE41-6765-D914-F150-CE547629E0E6}"/>
              </a:ext>
            </a:extLst>
          </p:cNvPr>
          <p:cNvSpPr/>
          <p:nvPr/>
        </p:nvSpPr>
        <p:spPr>
          <a:xfrm>
            <a:off x="4927279" y="3925182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CBCFDE-141D-8B4D-9D6B-302EAF8FD4A0}"/>
              </a:ext>
            </a:extLst>
          </p:cNvPr>
          <p:cNvSpPr/>
          <p:nvPr/>
        </p:nvSpPr>
        <p:spPr>
          <a:xfrm>
            <a:off x="4927279" y="2598970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C4502A-0A75-C590-BBA1-85E838E68415}"/>
              </a:ext>
            </a:extLst>
          </p:cNvPr>
          <p:cNvSpPr/>
          <p:nvPr/>
        </p:nvSpPr>
        <p:spPr>
          <a:xfrm>
            <a:off x="5082186" y="3043195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6F30917-5FA6-3104-0559-B1C7C465D62C}"/>
              </a:ext>
            </a:extLst>
          </p:cNvPr>
          <p:cNvSpPr/>
          <p:nvPr/>
        </p:nvSpPr>
        <p:spPr>
          <a:xfrm>
            <a:off x="5082186" y="3482052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D4CEF3-9884-3868-8DD5-17DF5C0C65B4}"/>
              </a:ext>
            </a:extLst>
          </p:cNvPr>
          <p:cNvSpPr/>
          <p:nvPr/>
        </p:nvSpPr>
        <p:spPr>
          <a:xfrm>
            <a:off x="5072853" y="3925182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30EDAA-FD8C-90C0-E0AF-7DB6AA9C4F73}"/>
              </a:ext>
            </a:extLst>
          </p:cNvPr>
          <p:cNvSpPr/>
          <p:nvPr/>
        </p:nvSpPr>
        <p:spPr>
          <a:xfrm>
            <a:off x="5072853" y="2598970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44CCCB60-F546-7F54-B11D-CECCC4AE1DAD}"/>
              </a:ext>
            </a:extLst>
          </p:cNvPr>
          <p:cNvSpPr/>
          <p:nvPr/>
        </p:nvSpPr>
        <p:spPr>
          <a:xfrm>
            <a:off x="7730985" y="3704411"/>
            <a:ext cx="363891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214386E-D4BB-A478-CC0D-FAB35DFBF937}"/>
              </a:ext>
            </a:extLst>
          </p:cNvPr>
          <p:cNvSpPr/>
          <p:nvPr/>
        </p:nvSpPr>
        <p:spPr>
          <a:xfrm>
            <a:off x="4418061" y="2410060"/>
            <a:ext cx="1156870" cy="35425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17B1128-F9B9-E1A6-1151-EDC7928EFF56}"/>
              </a:ext>
            </a:extLst>
          </p:cNvPr>
          <p:cNvCxnSpPr>
            <a:cxnSpLocks/>
          </p:cNvCxnSpPr>
          <p:nvPr/>
        </p:nvCxnSpPr>
        <p:spPr>
          <a:xfrm>
            <a:off x="9228913" y="2731771"/>
            <a:ext cx="11163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82A042D-CB72-D878-5D75-9C1D320132F8}"/>
              </a:ext>
            </a:extLst>
          </p:cNvPr>
          <p:cNvSpPr/>
          <p:nvPr/>
        </p:nvSpPr>
        <p:spPr>
          <a:xfrm>
            <a:off x="9435545" y="2596980"/>
            <a:ext cx="715353" cy="2695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C16DAE-05AC-B55D-F970-C691556C2E1D}"/>
              </a:ext>
            </a:extLst>
          </p:cNvPr>
          <p:cNvSpPr txBox="1"/>
          <p:nvPr/>
        </p:nvSpPr>
        <p:spPr>
          <a:xfrm>
            <a:off x="9435544" y="2562494"/>
            <a:ext cx="715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MLP</a:t>
            </a:r>
            <a:endParaRPr lang="ko-KR" altLang="en-US" sz="1600" b="1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83399A7-1D55-F92A-B6A0-579091C4F8BA}"/>
              </a:ext>
            </a:extLst>
          </p:cNvPr>
          <p:cNvCxnSpPr>
            <a:cxnSpLocks/>
          </p:cNvCxnSpPr>
          <p:nvPr/>
        </p:nvCxnSpPr>
        <p:spPr>
          <a:xfrm>
            <a:off x="9240823" y="3178644"/>
            <a:ext cx="1104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D011CA8-C7CD-679C-0B6E-13742116C058}"/>
              </a:ext>
            </a:extLst>
          </p:cNvPr>
          <p:cNvSpPr/>
          <p:nvPr/>
        </p:nvSpPr>
        <p:spPr>
          <a:xfrm>
            <a:off x="9447455" y="3043853"/>
            <a:ext cx="715353" cy="2695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377EFB-05BF-AAE3-E5D3-EE68323932FD}"/>
              </a:ext>
            </a:extLst>
          </p:cNvPr>
          <p:cNvSpPr txBox="1"/>
          <p:nvPr/>
        </p:nvSpPr>
        <p:spPr>
          <a:xfrm>
            <a:off x="9447454" y="3009367"/>
            <a:ext cx="715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MLP</a:t>
            </a:r>
            <a:endParaRPr lang="ko-KR" altLang="en-US" sz="1600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14C959B-C180-43A3-3C66-AAE2F1EB663F}"/>
              </a:ext>
            </a:extLst>
          </p:cNvPr>
          <p:cNvCxnSpPr>
            <a:cxnSpLocks/>
          </p:cNvCxnSpPr>
          <p:nvPr/>
        </p:nvCxnSpPr>
        <p:spPr>
          <a:xfrm>
            <a:off x="9241569" y="3623000"/>
            <a:ext cx="11036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9C15C00-4ADB-D9CB-9C23-DDD48C5D01FF}"/>
              </a:ext>
            </a:extLst>
          </p:cNvPr>
          <p:cNvSpPr/>
          <p:nvPr/>
        </p:nvSpPr>
        <p:spPr>
          <a:xfrm>
            <a:off x="9448201" y="3488209"/>
            <a:ext cx="715353" cy="2695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1A1FD2-C243-6D89-A17F-93673439145C}"/>
              </a:ext>
            </a:extLst>
          </p:cNvPr>
          <p:cNvSpPr txBox="1"/>
          <p:nvPr/>
        </p:nvSpPr>
        <p:spPr>
          <a:xfrm>
            <a:off x="9448200" y="3453723"/>
            <a:ext cx="715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MLP</a:t>
            </a:r>
            <a:endParaRPr lang="ko-KR" altLang="en-US" sz="1600" b="1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814D1A4-8F85-CD88-851E-128DAF88BE47}"/>
              </a:ext>
            </a:extLst>
          </p:cNvPr>
          <p:cNvCxnSpPr>
            <a:cxnSpLocks/>
          </p:cNvCxnSpPr>
          <p:nvPr/>
        </p:nvCxnSpPr>
        <p:spPr>
          <a:xfrm>
            <a:off x="9240823" y="4068781"/>
            <a:ext cx="1104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AFD2D44-48F7-1ECA-5DE0-9D170254D049}"/>
              </a:ext>
            </a:extLst>
          </p:cNvPr>
          <p:cNvSpPr/>
          <p:nvPr/>
        </p:nvSpPr>
        <p:spPr>
          <a:xfrm>
            <a:off x="9447455" y="3933990"/>
            <a:ext cx="715353" cy="2695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A0CC69-B765-CFD6-1DD6-0332B21AB856}"/>
              </a:ext>
            </a:extLst>
          </p:cNvPr>
          <p:cNvSpPr txBox="1"/>
          <p:nvPr/>
        </p:nvSpPr>
        <p:spPr>
          <a:xfrm>
            <a:off x="9447454" y="3899504"/>
            <a:ext cx="715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MLP</a:t>
            </a:r>
            <a:endParaRPr lang="ko-KR" altLang="en-US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6DD741-AB8B-49DB-6C02-ECCD12BF9654}"/>
              </a:ext>
            </a:extLst>
          </p:cNvPr>
          <p:cNvSpPr txBox="1"/>
          <p:nvPr/>
        </p:nvSpPr>
        <p:spPr>
          <a:xfrm>
            <a:off x="4775783" y="1086253"/>
            <a:ext cx="14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Update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4446F02-11B7-86CB-DA49-AC72CD7D6A13}"/>
              </a:ext>
            </a:extLst>
          </p:cNvPr>
          <p:cNvCxnSpPr>
            <a:cxnSpLocks/>
          </p:cNvCxnSpPr>
          <p:nvPr/>
        </p:nvCxnSpPr>
        <p:spPr>
          <a:xfrm>
            <a:off x="419100" y="4100499"/>
            <a:ext cx="5623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66F6864-A983-BFFB-BC0C-D026236E6932}"/>
              </a:ext>
            </a:extLst>
          </p:cNvPr>
          <p:cNvCxnSpPr>
            <a:cxnSpLocks/>
          </p:cNvCxnSpPr>
          <p:nvPr/>
        </p:nvCxnSpPr>
        <p:spPr>
          <a:xfrm>
            <a:off x="11041500" y="1501603"/>
            <a:ext cx="0" cy="10714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D36C81-9102-125E-AEE8-5DE3356A1AEB}"/>
              </a:ext>
            </a:extLst>
          </p:cNvPr>
          <p:cNvSpPr/>
          <p:nvPr/>
        </p:nvSpPr>
        <p:spPr>
          <a:xfrm>
            <a:off x="8215264" y="3042492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6DCCD34-D299-5AE7-CCDD-98E12705545D}"/>
              </a:ext>
            </a:extLst>
          </p:cNvPr>
          <p:cNvSpPr/>
          <p:nvPr/>
        </p:nvSpPr>
        <p:spPr>
          <a:xfrm>
            <a:off x="8679340" y="4618366"/>
            <a:ext cx="85785" cy="80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AD8ADD0-D484-E5F8-2A15-D2C8B85A267F}"/>
              </a:ext>
            </a:extLst>
          </p:cNvPr>
          <p:cNvSpPr/>
          <p:nvPr/>
        </p:nvSpPr>
        <p:spPr>
          <a:xfrm>
            <a:off x="8679342" y="4383222"/>
            <a:ext cx="85785" cy="80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B5EEFA-4495-41E2-5F23-897AF3093889}"/>
              </a:ext>
            </a:extLst>
          </p:cNvPr>
          <p:cNvSpPr/>
          <p:nvPr/>
        </p:nvSpPr>
        <p:spPr>
          <a:xfrm>
            <a:off x="8215264" y="3481349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9FABCC9-1A74-380C-EC59-6BA2C7A326A0}"/>
              </a:ext>
            </a:extLst>
          </p:cNvPr>
          <p:cNvSpPr/>
          <p:nvPr/>
        </p:nvSpPr>
        <p:spPr>
          <a:xfrm>
            <a:off x="8205931" y="3924479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3850C0A-7B5C-84B4-ED52-DDCF1A1B102B}"/>
              </a:ext>
            </a:extLst>
          </p:cNvPr>
          <p:cNvSpPr/>
          <p:nvPr/>
        </p:nvSpPr>
        <p:spPr>
          <a:xfrm>
            <a:off x="8670006" y="4853510"/>
            <a:ext cx="85785" cy="80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DE6C54B-2141-7EDD-78A4-C17DF087F8CB}"/>
              </a:ext>
            </a:extLst>
          </p:cNvPr>
          <p:cNvSpPr/>
          <p:nvPr/>
        </p:nvSpPr>
        <p:spPr>
          <a:xfrm>
            <a:off x="8205931" y="2598267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0591706-A1B0-1470-FF97-8C2FB8316058}"/>
              </a:ext>
            </a:extLst>
          </p:cNvPr>
          <p:cNvSpPr/>
          <p:nvPr/>
        </p:nvSpPr>
        <p:spPr>
          <a:xfrm>
            <a:off x="8361414" y="3042492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C4285BE-EFEF-337C-ECCA-1CE7A21D884B}"/>
              </a:ext>
            </a:extLst>
          </p:cNvPr>
          <p:cNvSpPr/>
          <p:nvPr/>
        </p:nvSpPr>
        <p:spPr>
          <a:xfrm>
            <a:off x="8361414" y="3481349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69E13C1-33EB-02BC-52B5-B0944D8F4EA7}"/>
              </a:ext>
            </a:extLst>
          </p:cNvPr>
          <p:cNvSpPr/>
          <p:nvPr/>
        </p:nvSpPr>
        <p:spPr>
          <a:xfrm>
            <a:off x="8352081" y="3924479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E130C2-8228-B844-1506-77B3196F7112}"/>
              </a:ext>
            </a:extLst>
          </p:cNvPr>
          <p:cNvSpPr/>
          <p:nvPr/>
        </p:nvSpPr>
        <p:spPr>
          <a:xfrm>
            <a:off x="8352081" y="2598267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99A73E-E95F-3334-8388-3D1F8CBD588E}"/>
              </a:ext>
            </a:extLst>
          </p:cNvPr>
          <p:cNvSpPr/>
          <p:nvPr/>
        </p:nvSpPr>
        <p:spPr>
          <a:xfrm>
            <a:off x="8520693" y="3042492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617096-08A5-09B6-C562-4FD51E609F7A}"/>
              </a:ext>
            </a:extLst>
          </p:cNvPr>
          <p:cNvSpPr/>
          <p:nvPr/>
        </p:nvSpPr>
        <p:spPr>
          <a:xfrm>
            <a:off x="8520693" y="3481349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F3EC8A-4F5F-9EF4-F25F-5FC988717011}"/>
              </a:ext>
            </a:extLst>
          </p:cNvPr>
          <p:cNvSpPr/>
          <p:nvPr/>
        </p:nvSpPr>
        <p:spPr>
          <a:xfrm>
            <a:off x="8511360" y="3924479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8CE3381-394A-E2FE-10F9-BDB2A214C341}"/>
              </a:ext>
            </a:extLst>
          </p:cNvPr>
          <p:cNvSpPr/>
          <p:nvPr/>
        </p:nvSpPr>
        <p:spPr>
          <a:xfrm>
            <a:off x="8511360" y="2598267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3F78A35-6686-46B2-0F02-EB02425395BD}"/>
              </a:ext>
            </a:extLst>
          </p:cNvPr>
          <p:cNvSpPr/>
          <p:nvPr/>
        </p:nvSpPr>
        <p:spPr>
          <a:xfrm>
            <a:off x="8666269" y="3042492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E914A99-391F-471D-6FCC-41360AF3C04C}"/>
              </a:ext>
            </a:extLst>
          </p:cNvPr>
          <p:cNvSpPr/>
          <p:nvPr/>
        </p:nvSpPr>
        <p:spPr>
          <a:xfrm>
            <a:off x="8666269" y="3481349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3BB7722-97FF-0749-2AD1-0C9158F10056}"/>
              </a:ext>
            </a:extLst>
          </p:cNvPr>
          <p:cNvSpPr/>
          <p:nvPr/>
        </p:nvSpPr>
        <p:spPr>
          <a:xfrm>
            <a:off x="8656936" y="3924479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918D5ED-218E-08CF-3D1B-73FAFC89D3AE}"/>
              </a:ext>
            </a:extLst>
          </p:cNvPr>
          <p:cNvSpPr/>
          <p:nvPr/>
        </p:nvSpPr>
        <p:spPr>
          <a:xfrm>
            <a:off x="8656936" y="2598267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30A54C6-AED5-9885-4F15-539EC2C82AC6}"/>
              </a:ext>
            </a:extLst>
          </p:cNvPr>
          <p:cNvSpPr/>
          <p:nvPr/>
        </p:nvSpPr>
        <p:spPr>
          <a:xfrm>
            <a:off x="8811843" y="3042492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D8548A-0C72-0336-3A0B-4ACDFAD6F4E7}"/>
              </a:ext>
            </a:extLst>
          </p:cNvPr>
          <p:cNvSpPr/>
          <p:nvPr/>
        </p:nvSpPr>
        <p:spPr>
          <a:xfrm>
            <a:off x="8811843" y="3481349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8F5E169-19C3-9253-2B95-08D46715620B}"/>
              </a:ext>
            </a:extLst>
          </p:cNvPr>
          <p:cNvSpPr/>
          <p:nvPr/>
        </p:nvSpPr>
        <p:spPr>
          <a:xfrm>
            <a:off x="8802510" y="3924479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045F371-7D1D-F88D-00AF-6AE399B92D1E}"/>
              </a:ext>
            </a:extLst>
          </p:cNvPr>
          <p:cNvSpPr/>
          <p:nvPr/>
        </p:nvSpPr>
        <p:spPr>
          <a:xfrm>
            <a:off x="8802510" y="2598267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9858B6C-504E-93BE-54A0-5587DB239239}"/>
              </a:ext>
            </a:extLst>
          </p:cNvPr>
          <p:cNvCxnSpPr>
            <a:cxnSpLocks/>
          </p:cNvCxnSpPr>
          <p:nvPr/>
        </p:nvCxnSpPr>
        <p:spPr>
          <a:xfrm flipH="1">
            <a:off x="439271" y="1539375"/>
            <a:ext cx="106022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376AFE2-70F8-CB48-1566-C2F754A97FD4}"/>
              </a:ext>
            </a:extLst>
          </p:cNvPr>
          <p:cNvCxnSpPr>
            <a:cxnSpLocks/>
          </p:cNvCxnSpPr>
          <p:nvPr/>
        </p:nvCxnSpPr>
        <p:spPr>
          <a:xfrm>
            <a:off x="456966" y="1501603"/>
            <a:ext cx="0" cy="25988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059BEE66-63B1-7A19-A3EF-FF895800CE7F}"/>
              </a:ext>
            </a:extLst>
          </p:cNvPr>
          <p:cNvSpPr/>
          <p:nvPr/>
        </p:nvSpPr>
        <p:spPr>
          <a:xfrm>
            <a:off x="1730302" y="4945104"/>
            <a:ext cx="85785" cy="80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9A8F88E-E774-5D3D-834A-F1977F64E750}"/>
              </a:ext>
            </a:extLst>
          </p:cNvPr>
          <p:cNvSpPr/>
          <p:nvPr/>
        </p:nvSpPr>
        <p:spPr>
          <a:xfrm>
            <a:off x="1730304" y="4709960"/>
            <a:ext cx="85785" cy="80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5721F5B-F32C-5A44-E852-F481EC9CD7C5}"/>
              </a:ext>
            </a:extLst>
          </p:cNvPr>
          <p:cNvSpPr/>
          <p:nvPr/>
        </p:nvSpPr>
        <p:spPr>
          <a:xfrm>
            <a:off x="1720968" y="5312328"/>
            <a:ext cx="85785" cy="80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B97057F-CB63-2EA5-660A-DF4C351E49E2}"/>
              </a:ext>
            </a:extLst>
          </p:cNvPr>
          <p:cNvSpPr txBox="1"/>
          <p:nvPr/>
        </p:nvSpPr>
        <p:spPr>
          <a:xfrm>
            <a:off x="4774136" y="2086682"/>
            <a:ext cx="634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512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1EDDA09-C4F0-7688-A290-BEA64031116A}"/>
              </a:ext>
            </a:extLst>
          </p:cNvPr>
          <p:cNvSpPr txBox="1"/>
          <p:nvPr/>
        </p:nvSpPr>
        <p:spPr>
          <a:xfrm>
            <a:off x="8455446" y="2281996"/>
            <a:ext cx="634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512</a:t>
            </a:r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7C50026-A9C4-F844-103B-F6AC1AEF83DC}"/>
              </a:ext>
            </a:extLst>
          </p:cNvPr>
          <p:cNvSpPr txBox="1"/>
          <p:nvPr/>
        </p:nvSpPr>
        <p:spPr>
          <a:xfrm>
            <a:off x="11079640" y="2281995"/>
            <a:ext cx="260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6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75E069E-826A-4814-3AE6-5D00E7907CF0}"/>
              </a:ext>
            </a:extLst>
          </p:cNvPr>
          <p:cNvSpPr txBox="1"/>
          <p:nvPr/>
        </p:nvSpPr>
        <p:spPr>
          <a:xfrm>
            <a:off x="10361975" y="2565555"/>
            <a:ext cx="143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(x, y, h, w, r, z)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6931ED8-4436-AF61-95D6-C3AE313CB3D9}"/>
              </a:ext>
            </a:extLst>
          </p:cNvPr>
          <p:cNvSpPr txBox="1"/>
          <p:nvPr/>
        </p:nvSpPr>
        <p:spPr>
          <a:xfrm>
            <a:off x="938412" y="5536233"/>
            <a:ext cx="166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Time step</a:t>
            </a:r>
            <a:endParaRPr lang="ko-KR" altLang="en-US" sz="1600" b="1" dirty="0"/>
          </a:p>
        </p:txBody>
      </p:sp>
      <p:sp>
        <p:nvSpPr>
          <p:cNvPr id="93" name="순서도: 수동 연산 92">
            <a:extLst>
              <a:ext uri="{FF2B5EF4-FFF2-40B4-BE49-F238E27FC236}">
                <a16:creationId xmlns:a16="http://schemas.microsoft.com/office/drawing/2014/main" id="{F76EAA96-3173-C55A-C1BE-451E88754058}"/>
              </a:ext>
            </a:extLst>
          </p:cNvPr>
          <p:cNvSpPr/>
          <p:nvPr/>
        </p:nvSpPr>
        <p:spPr>
          <a:xfrm rot="16200000">
            <a:off x="2217550" y="5490908"/>
            <a:ext cx="784373" cy="429205"/>
          </a:xfrm>
          <a:prstGeom prst="flowChartManualOperation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E810839-D5BD-2217-4286-981936C6E1BB}"/>
              </a:ext>
            </a:extLst>
          </p:cNvPr>
          <p:cNvSpPr/>
          <p:nvPr/>
        </p:nvSpPr>
        <p:spPr>
          <a:xfrm>
            <a:off x="4485243" y="5536234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067252-D941-0961-3857-E340D09B4D33}"/>
              </a:ext>
            </a:extLst>
          </p:cNvPr>
          <p:cNvSpPr/>
          <p:nvPr/>
        </p:nvSpPr>
        <p:spPr>
          <a:xfrm>
            <a:off x="4631393" y="5536234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046218-3040-94E9-D86A-EE7EE704D424}"/>
              </a:ext>
            </a:extLst>
          </p:cNvPr>
          <p:cNvSpPr/>
          <p:nvPr/>
        </p:nvSpPr>
        <p:spPr>
          <a:xfrm>
            <a:off x="4790672" y="5536234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BA6FE90-A475-BFE2-E8AD-00A086D6731B}"/>
              </a:ext>
            </a:extLst>
          </p:cNvPr>
          <p:cNvSpPr/>
          <p:nvPr/>
        </p:nvSpPr>
        <p:spPr>
          <a:xfrm>
            <a:off x="4936248" y="5536234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F9530F-AADE-F600-AF9E-F54E7EF44C71}"/>
              </a:ext>
            </a:extLst>
          </p:cNvPr>
          <p:cNvSpPr/>
          <p:nvPr/>
        </p:nvSpPr>
        <p:spPr>
          <a:xfrm>
            <a:off x="5081822" y="5536234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A6D9D4FF-7D0E-29A6-6445-BDAD3393465B}"/>
              </a:ext>
            </a:extLst>
          </p:cNvPr>
          <p:cNvCxnSpPr>
            <a:cxnSpLocks/>
          </p:cNvCxnSpPr>
          <p:nvPr/>
        </p:nvCxnSpPr>
        <p:spPr>
          <a:xfrm>
            <a:off x="9240823" y="5234038"/>
            <a:ext cx="1104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94622CF7-E0B7-9DBE-2B10-CFAEB9EAAB3A}"/>
              </a:ext>
            </a:extLst>
          </p:cNvPr>
          <p:cNvSpPr/>
          <p:nvPr/>
        </p:nvSpPr>
        <p:spPr>
          <a:xfrm>
            <a:off x="9447455" y="5099247"/>
            <a:ext cx="715353" cy="2695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24A0B4-E06E-F333-1A57-94ECAAAFEC54}"/>
              </a:ext>
            </a:extLst>
          </p:cNvPr>
          <p:cNvSpPr txBox="1"/>
          <p:nvPr/>
        </p:nvSpPr>
        <p:spPr>
          <a:xfrm>
            <a:off x="9447454" y="5064761"/>
            <a:ext cx="715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MLP</a:t>
            </a:r>
            <a:endParaRPr lang="ko-KR" altLang="en-US" sz="1600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F41333A-38C4-383C-A9AA-D6C0F4BBCD74}"/>
              </a:ext>
            </a:extLst>
          </p:cNvPr>
          <p:cNvSpPr/>
          <p:nvPr/>
        </p:nvSpPr>
        <p:spPr>
          <a:xfrm>
            <a:off x="8205931" y="5089736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FC9AD5-1052-C608-C087-29346D8330A2}"/>
              </a:ext>
            </a:extLst>
          </p:cNvPr>
          <p:cNvSpPr/>
          <p:nvPr/>
        </p:nvSpPr>
        <p:spPr>
          <a:xfrm>
            <a:off x="8352081" y="5089736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37F7098-04FF-CC39-2B90-4DE03262623B}"/>
              </a:ext>
            </a:extLst>
          </p:cNvPr>
          <p:cNvSpPr/>
          <p:nvPr/>
        </p:nvSpPr>
        <p:spPr>
          <a:xfrm>
            <a:off x="8511360" y="5089736"/>
            <a:ext cx="715353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14CABA-43BA-9A11-B563-C29134575C3E}"/>
              </a:ext>
            </a:extLst>
          </p:cNvPr>
          <p:cNvSpPr/>
          <p:nvPr/>
        </p:nvSpPr>
        <p:spPr>
          <a:xfrm>
            <a:off x="8656936" y="5089736"/>
            <a:ext cx="401166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FAFFF34-E292-9D3C-F129-157663162085}"/>
              </a:ext>
            </a:extLst>
          </p:cNvPr>
          <p:cNvSpPr/>
          <p:nvPr/>
        </p:nvSpPr>
        <p:spPr>
          <a:xfrm>
            <a:off x="8802510" y="5089736"/>
            <a:ext cx="128108" cy="269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9974127-D781-7AD4-4200-70ADFF159862}"/>
              </a:ext>
            </a:extLst>
          </p:cNvPr>
          <p:cNvSpPr txBox="1"/>
          <p:nvPr/>
        </p:nvSpPr>
        <p:spPr>
          <a:xfrm>
            <a:off x="10588624" y="3637894"/>
            <a:ext cx="1139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Predicted Geometry</a:t>
            </a:r>
            <a:endParaRPr lang="ko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BD66709-7B95-71B8-F517-EAE8FE47FF3A}"/>
              </a:ext>
            </a:extLst>
          </p:cNvPr>
          <p:cNvSpPr txBox="1"/>
          <p:nvPr/>
        </p:nvSpPr>
        <p:spPr>
          <a:xfrm>
            <a:off x="976723" y="3003864"/>
            <a:ext cx="166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Ratio</a:t>
            </a:r>
            <a:endParaRPr lang="ko-KR" altLang="en-US" sz="16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6A1EEB-1041-C453-EEE2-95A6B6E5D2C8}"/>
              </a:ext>
            </a:extLst>
          </p:cNvPr>
          <p:cNvSpPr txBox="1"/>
          <p:nvPr/>
        </p:nvSpPr>
        <p:spPr>
          <a:xfrm>
            <a:off x="976723" y="2523003"/>
            <a:ext cx="166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Type</a:t>
            </a:r>
            <a:endParaRPr lang="ko-KR" altLang="en-US" sz="16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6E9FCC4-A0D7-959A-E784-4BE0B4DDE8CA}"/>
              </a:ext>
            </a:extLst>
          </p:cNvPr>
          <p:cNvSpPr txBox="1"/>
          <p:nvPr/>
        </p:nvSpPr>
        <p:spPr>
          <a:xfrm>
            <a:off x="976723" y="2047873"/>
            <a:ext cx="166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Text</a:t>
            </a:r>
            <a:endParaRPr lang="ko-KR" altLang="en-US" sz="1600" b="1" dirty="0"/>
          </a:p>
        </p:txBody>
      </p:sp>
      <p:sp>
        <p:nvSpPr>
          <p:cNvPr id="111" name="순서도: 수동 연산 110">
            <a:extLst>
              <a:ext uri="{FF2B5EF4-FFF2-40B4-BE49-F238E27FC236}">
                <a16:creationId xmlns:a16="http://schemas.microsoft.com/office/drawing/2014/main" id="{4B42B580-767D-B08E-3118-5E2C7B41737C}"/>
              </a:ext>
            </a:extLst>
          </p:cNvPr>
          <p:cNvSpPr/>
          <p:nvPr/>
        </p:nvSpPr>
        <p:spPr>
          <a:xfrm rot="16200000">
            <a:off x="2501338" y="2078009"/>
            <a:ext cx="436989" cy="230385"/>
          </a:xfrm>
          <a:prstGeom prst="flowChartManualOperati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0676BDBD-7407-75B9-F8C4-34DDE1133A43}"/>
              </a:ext>
            </a:extLst>
          </p:cNvPr>
          <p:cNvCxnSpPr>
            <a:cxnSpLocks/>
          </p:cNvCxnSpPr>
          <p:nvPr/>
        </p:nvCxnSpPr>
        <p:spPr>
          <a:xfrm>
            <a:off x="2834030" y="2200664"/>
            <a:ext cx="3638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순서도: 수동 연산 112">
            <a:extLst>
              <a:ext uri="{FF2B5EF4-FFF2-40B4-BE49-F238E27FC236}">
                <a16:creationId xmlns:a16="http://schemas.microsoft.com/office/drawing/2014/main" id="{5C537287-8C09-6B58-8627-6587BE4B382B}"/>
              </a:ext>
            </a:extLst>
          </p:cNvPr>
          <p:cNvSpPr/>
          <p:nvPr/>
        </p:nvSpPr>
        <p:spPr>
          <a:xfrm rot="16200000">
            <a:off x="2501338" y="2569499"/>
            <a:ext cx="436989" cy="230385"/>
          </a:xfrm>
          <a:prstGeom prst="flowChartManualOperat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7A074C5-AAEB-DA29-B735-C2489E1C3132}"/>
              </a:ext>
            </a:extLst>
          </p:cNvPr>
          <p:cNvCxnSpPr>
            <a:cxnSpLocks/>
          </p:cNvCxnSpPr>
          <p:nvPr/>
        </p:nvCxnSpPr>
        <p:spPr>
          <a:xfrm>
            <a:off x="2834030" y="2692154"/>
            <a:ext cx="3638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순서도: 수동 연산 114">
            <a:extLst>
              <a:ext uri="{FF2B5EF4-FFF2-40B4-BE49-F238E27FC236}">
                <a16:creationId xmlns:a16="http://schemas.microsoft.com/office/drawing/2014/main" id="{1197E707-8178-87AB-C178-90EC9887819A}"/>
              </a:ext>
            </a:extLst>
          </p:cNvPr>
          <p:cNvSpPr/>
          <p:nvPr/>
        </p:nvSpPr>
        <p:spPr>
          <a:xfrm rot="16200000">
            <a:off x="2501338" y="3060989"/>
            <a:ext cx="436989" cy="230385"/>
          </a:xfrm>
          <a:prstGeom prst="flowChartManualOperation">
            <a:avLst/>
          </a:prstGeom>
          <a:solidFill>
            <a:srgbClr val="B6DE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56CBE173-C3F2-014C-68F0-E213138F9AAB}"/>
              </a:ext>
            </a:extLst>
          </p:cNvPr>
          <p:cNvCxnSpPr>
            <a:cxnSpLocks/>
          </p:cNvCxnSpPr>
          <p:nvPr/>
        </p:nvCxnSpPr>
        <p:spPr>
          <a:xfrm>
            <a:off x="2834030" y="3183644"/>
            <a:ext cx="3638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순서도: 수동 연산 116">
            <a:extLst>
              <a:ext uri="{FF2B5EF4-FFF2-40B4-BE49-F238E27FC236}">
                <a16:creationId xmlns:a16="http://schemas.microsoft.com/office/drawing/2014/main" id="{E6AB6103-22ED-91F7-2D98-34521CD0399B}"/>
              </a:ext>
            </a:extLst>
          </p:cNvPr>
          <p:cNvSpPr/>
          <p:nvPr/>
        </p:nvSpPr>
        <p:spPr>
          <a:xfrm rot="16200000">
            <a:off x="2501338" y="3552479"/>
            <a:ext cx="436989" cy="230385"/>
          </a:xfrm>
          <a:prstGeom prst="flowChartManualOperation">
            <a:avLst/>
          </a:prstGeom>
          <a:solidFill>
            <a:srgbClr val="FF62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3EBD4A9-414F-A561-2303-568B9C2FE8EB}"/>
              </a:ext>
            </a:extLst>
          </p:cNvPr>
          <p:cNvCxnSpPr>
            <a:cxnSpLocks/>
          </p:cNvCxnSpPr>
          <p:nvPr/>
        </p:nvCxnSpPr>
        <p:spPr>
          <a:xfrm>
            <a:off x="2834030" y="3675134"/>
            <a:ext cx="3638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폭발: 8pt 121">
            <a:extLst>
              <a:ext uri="{FF2B5EF4-FFF2-40B4-BE49-F238E27FC236}">
                <a16:creationId xmlns:a16="http://schemas.microsoft.com/office/drawing/2014/main" id="{1576E600-1958-C3BB-9F81-AA6A0852876C}"/>
              </a:ext>
            </a:extLst>
          </p:cNvPr>
          <p:cNvSpPr/>
          <p:nvPr/>
        </p:nvSpPr>
        <p:spPr>
          <a:xfrm>
            <a:off x="5720547" y="1905833"/>
            <a:ext cx="2213627" cy="147972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271FA2A-6775-7AB2-51B1-3ED0F6466C20}"/>
              </a:ext>
            </a:extLst>
          </p:cNvPr>
          <p:cNvSpPr txBox="1"/>
          <p:nvPr/>
        </p:nvSpPr>
        <p:spPr>
          <a:xfrm>
            <a:off x="6068912" y="2410060"/>
            <a:ext cx="15854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Overfitting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17F67D9-DB61-E239-587C-1B0426EDFD06}"/>
              </a:ext>
            </a:extLst>
          </p:cNvPr>
          <p:cNvSpPr txBox="1"/>
          <p:nvPr/>
        </p:nvSpPr>
        <p:spPr>
          <a:xfrm>
            <a:off x="961899" y="3485736"/>
            <a:ext cx="166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Image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6022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E2DB1926-B1F6-EF3B-ED0D-B192C652B876}"/>
              </a:ext>
            </a:extLst>
          </p:cNvPr>
          <p:cNvSpPr txBox="1">
            <a:spLocks/>
          </p:cNvSpPr>
          <p:nvPr/>
        </p:nvSpPr>
        <p:spPr>
          <a:xfrm>
            <a:off x="151487" y="1412122"/>
            <a:ext cx="11849876" cy="523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시스템 서체 일반체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.Hiragino Kaku Gothic Interface W3"/>
              <a:buChar char="▪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시스템 서체 일반체"/>
              <a:buChar char="-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시스템 서체 일반체"/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Autoregressive Transformer based models</a:t>
            </a:r>
          </a:p>
          <a:p>
            <a:pPr marL="0" indent="0">
              <a:buFont typeface="시스템 서체 일반체"/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- one element only depend on the generated part of the layout</a:t>
            </a:r>
          </a:p>
          <a:p>
            <a:pPr marL="0" indent="0">
              <a:buFont typeface="시스템 서체 일반체"/>
              <a:buNone/>
            </a:pPr>
            <a:r>
              <a:rPr lang="ko-KR" altLang="en-US" sz="1800" b="1" dirty="0">
                <a:solidFill>
                  <a:schemeClr val="tx1"/>
                </a:solidFill>
              </a:rPr>
              <a:t>→</a:t>
            </a:r>
            <a:r>
              <a:rPr lang="en-US" altLang="ko-KR" sz="1800" b="1" dirty="0">
                <a:solidFill>
                  <a:schemeClr val="tx1"/>
                </a:solidFill>
              </a:rPr>
              <a:t> hard to consider Global context</a:t>
            </a:r>
          </a:p>
          <a:p>
            <a:pPr marL="0" indent="0">
              <a:buFont typeface="시스템 서체 일반체"/>
              <a:buNone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0" indent="0">
              <a:buFont typeface="시스템 서체 일반체"/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Non-autoregressive models(GAN, VAE) to consider global context</a:t>
            </a:r>
          </a:p>
          <a:p>
            <a:pPr marL="0" indent="0">
              <a:buFont typeface="시스템 서체 일반체"/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- not achieve significantly better performance with single pass</a:t>
            </a:r>
          </a:p>
          <a:p>
            <a:pPr marL="0" indent="0">
              <a:buFont typeface="시스템 서체 일반체"/>
              <a:buNone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0" indent="0">
              <a:buFont typeface="시스템 서체 일반체"/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Diffusion model can consider global context and achieve better performance</a:t>
            </a:r>
          </a:p>
          <a:p>
            <a:pPr marL="0" indent="0">
              <a:buFont typeface="시스템 서체 일반체"/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- takes the layout in the last step as global context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00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867" y="1331842"/>
            <a:ext cx="11914400" cy="147411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2400" b="1" dirty="0">
                <a:solidFill>
                  <a:schemeClr val="tx1"/>
                </a:solidFill>
              </a:rPr>
              <a:t>Based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on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Diffusion model</a:t>
            </a: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Layout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data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: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discrete(type)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and continuous (position, size)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E0377-8ED4-EEEE-7655-096A99228671}"/>
              </a:ext>
            </a:extLst>
          </p:cNvPr>
          <p:cNvSpPr txBox="1"/>
          <p:nvPr/>
        </p:nvSpPr>
        <p:spPr>
          <a:xfrm>
            <a:off x="3926543" y="3821665"/>
            <a:ext cx="51726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Continuous diffusion models: DDPM</a:t>
            </a: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Discrete diffusion models: D3PM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D70532D-71C2-9C69-37FD-B4862012CC29}"/>
              </a:ext>
            </a:extLst>
          </p:cNvPr>
          <p:cNvSpPr/>
          <p:nvPr/>
        </p:nvSpPr>
        <p:spPr>
          <a:xfrm>
            <a:off x="3030073" y="3928670"/>
            <a:ext cx="609600" cy="22199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611DE-90EB-AC32-12BE-B53B9ECB7280}"/>
              </a:ext>
            </a:extLst>
          </p:cNvPr>
          <p:cNvSpPr txBox="1"/>
          <p:nvPr/>
        </p:nvSpPr>
        <p:spPr>
          <a:xfrm>
            <a:off x="979521" y="3821663"/>
            <a:ext cx="19967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 algn="ctr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Position, Size</a:t>
            </a:r>
          </a:p>
          <a:p>
            <a:pPr marL="152396" algn="ctr"/>
            <a:endParaRPr lang="en-US" altLang="ko-KR" sz="2000" b="1" dirty="0">
              <a:solidFill>
                <a:schemeClr val="tx1"/>
              </a:solidFill>
            </a:endParaRPr>
          </a:p>
          <a:p>
            <a:pPr marL="152396" algn="ctr"/>
            <a:r>
              <a:rPr lang="en-US" altLang="ko-KR" sz="2000" b="1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29B77-798F-FB53-6A1B-D5DA1A173EA2}"/>
              </a:ext>
            </a:extLst>
          </p:cNvPr>
          <p:cNvSpPr txBox="1"/>
          <p:nvPr/>
        </p:nvSpPr>
        <p:spPr>
          <a:xfrm>
            <a:off x="4244790" y="3344010"/>
            <a:ext cx="4320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Joint Discrete-Continuous Diffusion</a:t>
            </a:r>
            <a:endParaRPr lang="ko-KR" altLang="en-US" sz="18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328526-93B9-38DD-F05D-A67234B440F7}"/>
              </a:ext>
            </a:extLst>
          </p:cNvPr>
          <p:cNvSpPr/>
          <p:nvPr/>
        </p:nvSpPr>
        <p:spPr>
          <a:xfrm>
            <a:off x="3818967" y="3767873"/>
            <a:ext cx="5172635" cy="118960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4B1DDE-6305-B3EA-7B5E-DC160D03B4B2}"/>
              </a:ext>
            </a:extLst>
          </p:cNvPr>
          <p:cNvSpPr/>
          <p:nvPr/>
        </p:nvSpPr>
        <p:spPr>
          <a:xfrm>
            <a:off x="3030073" y="4524038"/>
            <a:ext cx="609600" cy="22199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09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Generative Models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31842"/>
            <a:ext cx="12192000" cy="1124487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Generative model: Models that Generate similar data following the distribution of the training data by learning the training data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Google Shape;152;p3">
            <a:extLst>
              <a:ext uri="{FF2B5EF4-FFF2-40B4-BE49-F238E27FC236}">
                <a16:creationId xmlns:a16="http://schemas.microsoft.com/office/drawing/2014/main" id="{326897CD-C581-5660-6610-E21F19AFD0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376234"/>
            <a:ext cx="5858877" cy="40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9;g2647d539c55_0_35">
            <a:extLst>
              <a:ext uri="{FF2B5EF4-FFF2-40B4-BE49-F238E27FC236}">
                <a16:creationId xmlns:a16="http://schemas.microsoft.com/office/drawing/2014/main" id="{0C4809BD-BBBB-60C1-2958-09D3C27C34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8573" y="3500721"/>
            <a:ext cx="1519886" cy="118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0;g2647d539c55_0_35">
            <a:extLst>
              <a:ext uri="{FF2B5EF4-FFF2-40B4-BE49-F238E27FC236}">
                <a16:creationId xmlns:a16="http://schemas.microsoft.com/office/drawing/2014/main" id="{3839E9C2-CAC1-5EDE-54CD-46DEB6AEDC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2206" y="3162040"/>
            <a:ext cx="606904" cy="23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g2647d539c55_0_35">
            <a:extLst>
              <a:ext uri="{FF2B5EF4-FFF2-40B4-BE49-F238E27FC236}">
                <a16:creationId xmlns:a16="http://schemas.microsoft.com/office/drawing/2014/main" id="{BA86034B-7EE9-1CC1-343F-23E7651395C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939" y="3499175"/>
            <a:ext cx="1507874" cy="11908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2;g2647d539c55_0_35">
            <a:extLst>
              <a:ext uri="{FF2B5EF4-FFF2-40B4-BE49-F238E27FC236}">
                <a16:creationId xmlns:a16="http://schemas.microsoft.com/office/drawing/2014/main" id="{72B3EDA4-7525-6F56-7264-597E4EDBE204}"/>
              </a:ext>
            </a:extLst>
          </p:cNvPr>
          <p:cNvSpPr/>
          <p:nvPr/>
        </p:nvSpPr>
        <p:spPr>
          <a:xfrm>
            <a:off x="2134037" y="3906261"/>
            <a:ext cx="1822450" cy="327025"/>
          </a:xfrm>
          <a:custGeom>
            <a:avLst/>
            <a:gdLst/>
            <a:ahLst/>
            <a:cxnLst/>
            <a:rect l="l" t="t" r="r" b="b"/>
            <a:pathLst>
              <a:path w="1822450" h="327025" extrusionOk="0">
                <a:moveTo>
                  <a:pt x="0" y="81642"/>
                </a:moveTo>
                <a:lnTo>
                  <a:pt x="1659131" y="81642"/>
                </a:lnTo>
                <a:lnTo>
                  <a:pt x="1659131" y="0"/>
                </a:lnTo>
                <a:lnTo>
                  <a:pt x="1822415" y="163286"/>
                </a:lnTo>
                <a:lnTo>
                  <a:pt x="1659131" y="326571"/>
                </a:lnTo>
                <a:lnTo>
                  <a:pt x="1659131" y="244928"/>
                </a:lnTo>
                <a:lnTo>
                  <a:pt x="0" y="244928"/>
                </a:lnTo>
                <a:lnTo>
                  <a:pt x="0" y="81642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5" name="Google Shape;133;g2647d539c55_0_35">
            <a:extLst>
              <a:ext uri="{FF2B5EF4-FFF2-40B4-BE49-F238E27FC236}">
                <a16:creationId xmlns:a16="http://schemas.microsoft.com/office/drawing/2014/main" id="{B17D023D-2C3D-CA65-7B6D-26E06EB74C6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915" y="3242127"/>
            <a:ext cx="514829" cy="2318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34;g2647d539c55_0_35">
            <a:extLst>
              <a:ext uri="{FF2B5EF4-FFF2-40B4-BE49-F238E27FC236}">
                <a16:creationId xmlns:a16="http://schemas.microsoft.com/office/drawing/2014/main" id="{CED1BF4F-1779-76AC-9F4F-DDDBA4726AEE}"/>
              </a:ext>
            </a:extLst>
          </p:cNvPr>
          <p:cNvSpPr/>
          <p:nvPr/>
        </p:nvSpPr>
        <p:spPr>
          <a:xfrm>
            <a:off x="1296229" y="3334780"/>
            <a:ext cx="135254" cy="39369"/>
          </a:xfrm>
          <a:custGeom>
            <a:avLst/>
            <a:gdLst/>
            <a:ahLst/>
            <a:cxnLst/>
            <a:rect l="l" t="t" r="r" b="b"/>
            <a:pathLst>
              <a:path w="135254" h="39369" extrusionOk="0">
                <a:moveTo>
                  <a:pt x="37281" y="0"/>
                </a:moveTo>
                <a:lnTo>
                  <a:pt x="77911" y="16847"/>
                </a:lnTo>
                <a:lnTo>
                  <a:pt x="85501" y="20510"/>
                </a:lnTo>
                <a:lnTo>
                  <a:pt x="91975" y="22707"/>
                </a:lnTo>
                <a:lnTo>
                  <a:pt x="97333" y="23440"/>
                </a:lnTo>
                <a:lnTo>
                  <a:pt x="103658" y="23440"/>
                </a:lnTo>
                <a:lnTo>
                  <a:pt x="108942" y="21766"/>
                </a:lnTo>
                <a:lnTo>
                  <a:pt x="113183" y="18417"/>
                </a:lnTo>
                <a:lnTo>
                  <a:pt x="117425" y="15068"/>
                </a:lnTo>
                <a:lnTo>
                  <a:pt x="121704" y="9859"/>
                </a:lnTo>
                <a:lnTo>
                  <a:pt x="126020" y="2790"/>
                </a:lnTo>
                <a:lnTo>
                  <a:pt x="134949" y="8818"/>
                </a:lnTo>
                <a:lnTo>
                  <a:pt x="108272" y="36430"/>
                </a:lnTo>
                <a:lnTo>
                  <a:pt x="94543" y="38955"/>
                </a:lnTo>
                <a:lnTo>
                  <a:pt x="87144" y="38223"/>
                </a:lnTo>
                <a:lnTo>
                  <a:pt x="79237" y="36025"/>
                </a:lnTo>
                <a:lnTo>
                  <a:pt x="70820" y="32363"/>
                </a:lnTo>
                <a:lnTo>
                  <a:pt x="61893" y="27235"/>
                </a:lnTo>
                <a:lnTo>
                  <a:pt x="53253" y="22107"/>
                </a:lnTo>
                <a:lnTo>
                  <a:pt x="45694" y="18445"/>
                </a:lnTo>
                <a:lnTo>
                  <a:pt x="39217" y="16247"/>
                </a:lnTo>
                <a:lnTo>
                  <a:pt x="33821" y="15515"/>
                </a:lnTo>
                <a:lnTo>
                  <a:pt x="28388" y="15515"/>
                </a:lnTo>
                <a:lnTo>
                  <a:pt x="23626" y="17226"/>
                </a:lnTo>
                <a:lnTo>
                  <a:pt x="19533" y="20649"/>
                </a:lnTo>
                <a:lnTo>
                  <a:pt x="15440" y="24072"/>
                </a:lnTo>
                <a:lnTo>
                  <a:pt x="11831" y="29058"/>
                </a:lnTo>
                <a:lnTo>
                  <a:pt x="8706" y="35607"/>
                </a:lnTo>
                <a:lnTo>
                  <a:pt x="0" y="30695"/>
                </a:lnTo>
                <a:lnTo>
                  <a:pt x="28723" y="0"/>
                </a:lnTo>
                <a:lnTo>
                  <a:pt x="37281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7" name="Google Shape;135;g2647d539c55_0_35">
            <a:extLst>
              <a:ext uri="{FF2B5EF4-FFF2-40B4-BE49-F238E27FC236}">
                <a16:creationId xmlns:a16="http://schemas.microsoft.com/office/drawing/2014/main" id="{50D6EDC8-4EB0-4218-96D1-A41483D016E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96378" y="3260899"/>
            <a:ext cx="167630" cy="165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6;g2647d539c55_0_35">
            <a:extLst>
              <a:ext uri="{FF2B5EF4-FFF2-40B4-BE49-F238E27FC236}">
                <a16:creationId xmlns:a16="http://schemas.microsoft.com/office/drawing/2014/main" id="{1065D4BE-2FFF-3AA5-0602-1958D28571AB}"/>
              </a:ext>
            </a:extLst>
          </p:cNvPr>
          <p:cNvSpPr txBox="1"/>
          <p:nvPr/>
        </p:nvSpPr>
        <p:spPr>
          <a:xfrm>
            <a:off x="1490951" y="3470737"/>
            <a:ext cx="310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Generative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1A7D1-D123-3527-C4A9-36804DF0C14F}"/>
              </a:ext>
            </a:extLst>
          </p:cNvPr>
          <p:cNvSpPr txBox="1"/>
          <p:nvPr/>
        </p:nvSpPr>
        <p:spPr>
          <a:xfrm>
            <a:off x="463807" y="4882883"/>
            <a:ext cx="1507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</a:rPr>
              <a:t>Latent space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41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Diffusion Models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31842"/>
            <a:ext cx="12192000" cy="295988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Suggested by “Deep Unsupervised Learning using Nonequilibrium Thermodynamics”(2015)</a:t>
            </a: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inspired by considerations from nonequilibrium thermodynamics</a:t>
            </a:r>
          </a:p>
          <a:p>
            <a:pPr marL="152396" indent="0">
              <a:buNone/>
            </a:pPr>
            <a:r>
              <a:rPr lang="ko-KR" altLang="en-US" sz="2000" b="1" dirty="0">
                <a:solidFill>
                  <a:schemeClr val="tx1"/>
                </a:solidFill>
              </a:rPr>
              <a:t>→ </a:t>
            </a:r>
            <a:r>
              <a:rPr lang="en-US" altLang="ko-KR" sz="2000" b="1" dirty="0">
                <a:solidFill>
                  <a:schemeClr val="tx1"/>
                </a:solidFill>
              </a:rPr>
              <a:t>If the model learns the whole system which indicates moving to a uniform state,</a:t>
            </a: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could it also learn the process of reverting back to the original distribution?</a:t>
            </a: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  <a:p>
            <a:pPr marL="152396" indent="0">
              <a:buNone/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5" name="Google Shape;182;g2647d539c55_0_82">
            <a:extLst>
              <a:ext uri="{FF2B5EF4-FFF2-40B4-BE49-F238E27FC236}">
                <a16:creationId xmlns:a16="http://schemas.microsoft.com/office/drawing/2014/main" id="{A65C1C4F-2AB0-A5E4-2774-A58FBED7E4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836" y="3462446"/>
            <a:ext cx="5615670" cy="255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5F1D500-9793-519B-F7B0-912163EC88B5}"/>
              </a:ext>
            </a:extLst>
          </p:cNvPr>
          <p:cNvSpPr txBox="1"/>
          <p:nvPr/>
        </p:nvSpPr>
        <p:spPr>
          <a:xfrm>
            <a:off x="6983506" y="4426209"/>
            <a:ext cx="47154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In a very short time, The next position of the molecules is determined within the</a:t>
            </a:r>
            <a:r>
              <a:rPr lang="en-US" altLang="ko-KR" sz="1800" b="1" dirty="0">
                <a:solidFill>
                  <a:srgbClr val="FF0000"/>
                </a:solidFill>
              </a:rPr>
              <a:t> Gaussian Distribution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8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Diffusion Models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88BCE6C-D58F-FEF5-5A4E-1346AD9718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331842"/>
                <a:ext cx="12192000" cy="2959880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altLang="ko-KR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slowly destroy structure in a data distribution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&amp; </a:t>
                </a:r>
                <a:r>
                  <a:rPr lang="en-US" altLang="ko-KR" sz="2000" b="1" dirty="0">
                    <a:solidFill>
                      <a:srgbClr val="0070C0"/>
                    </a:solidFill>
                  </a:rPr>
                  <a:t>learn a reverse diffusion process</a:t>
                </a:r>
              </a:p>
              <a:p>
                <a:pPr marL="152396" indent="0">
                  <a:buNone/>
                </a:pPr>
                <a:endParaRPr lang="en-US" altLang="ko-KR" sz="2000" b="1" dirty="0">
                  <a:solidFill>
                    <a:srgbClr val="0070C0"/>
                  </a:solidFill>
                </a:endParaRPr>
              </a:p>
              <a:p>
                <a:pPr marL="152396" indent="0">
                  <a:buNone/>
                </a:pPr>
                <a:r>
                  <a:rPr lang="ko-KR" altLang="en-US" sz="2000" b="1" dirty="0">
                    <a:solidFill>
                      <a:schemeClr val="tx1"/>
                    </a:solidFill>
                  </a:rPr>
                  <a:t>→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Image sampling: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ko-KR" altLang="en-US" sz="20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from pure gaussian distribution + reverse process</a:t>
                </a: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88BCE6C-D58F-FEF5-5A4E-1346AD971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331842"/>
                <a:ext cx="12192000" cy="295988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8F8119-6595-D416-42CA-3EFB841A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815" y="2949122"/>
            <a:ext cx="8241304" cy="18768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DA7688-9EDC-F9A6-E350-F91E1823BE95}"/>
                  </a:ext>
                </a:extLst>
              </p:cNvPr>
              <p:cNvSpPr txBox="1"/>
              <p:nvPr/>
            </p:nvSpPr>
            <p:spPr>
              <a:xfrm>
                <a:off x="6259603" y="2958087"/>
                <a:ext cx="52779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0070C0"/>
                    </a:solidFill>
                  </a:rPr>
                  <a:t>Reverse process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b="1" dirty="0">
                    <a:solidFill>
                      <a:srgbClr val="0070C0"/>
                    </a:solidFill>
                  </a:rPr>
                  <a:t> but can’t find directly</a:t>
                </a:r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DA7688-9EDC-F9A6-E350-F91E1823B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603" y="2958087"/>
                <a:ext cx="5277973" cy="338554"/>
              </a:xfrm>
              <a:prstGeom prst="rect">
                <a:avLst/>
              </a:prstGeom>
              <a:blipFill>
                <a:blip r:embed="rId5"/>
                <a:stretch>
                  <a:fillRect l="-346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37AECE8-29C2-4B59-0538-8F3921566726}"/>
              </a:ext>
            </a:extLst>
          </p:cNvPr>
          <p:cNvSpPr txBox="1"/>
          <p:nvPr/>
        </p:nvSpPr>
        <p:spPr>
          <a:xfrm>
            <a:off x="6230471" y="4256042"/>
            <a:ext cx="3150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Forward(Diffusion) process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D768E-FB63-66A3-A7C5-BC06B80A63D2}"/>
              </a:ext>
            </a:extLst>
          </p:cNvPr>
          <p:cNvSpPr txBox="1"/>
          <p:nvPr/>
        </p:nvSpPr>
        <p:spPr>
          <a:xfrm>
            <a:off x="1203512" y="3887567"/>
            <a:ext cx="1593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Pure 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EC8E2-E2D4-ED42-775C-9A3CCAEC2D4F}"/>
              </a:ext>
            </a:extLst>
          </p:cNvPr>
          <p:cNvSpPr txBox="1"/>
          <p:nvPr/>
        </p:nvSpPr>
        <p:spPr>
          <a:xfrm>
            <a:off x="1532965" y="2958087"/>
            <a:ext cx="2554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en-US" altLang="ko-KR" sz="1400" b="1" dirty="0">
                <a:solidFill>
                  <a:schemeClr val="tx1"/>
                </a:solidFill>
              </a:rPr>
              <a:t>T = 1000 (slowly destroy)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456B8-22CE-A3BB-7180-A910802557A7}"/>
              </a:ext>
            </a:extLst>
          </p:cNvPr>
          <p:cNvSpPr txBox="1"/>
          <p:nvPr/>
        </p:nvSpPr>
        <p:spPr>
          <a:xfrm>
            <a:off x="113867" y="5444753"/>
            <a:ext cx="9747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DDPM “Denoising Diffusion Probabilistic Models” (</a:t>
            </a:r>
            <a:r>
              <a:rPr lang="en-US" altLang="ko-KR" sz="2000" b="1" dirty="0" err="1">
                <a:solidFill>
                  <a:schemeClr val="tx1"/>
                </a:solidFill>
              </a:rPr>
              <a:t>NeurIPS</a:t>
            </a:r>
            <a:r>
              <a:rPr lang="en-US" altLang="ko-KR" sz="2000" b="1" dirty="0">
                <a:solidFill>
                  <a:schemeClr val="tx1"/>
                </a:solidFill>
              </a:rPr>
              <a:t>, 2020): </a:t>
            </a:r>
          </a:p>
          <a:p>
            <a:pPr marL="152396" indent="0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simplify loss term </a:t>
            </a:r>
            <a:r>
              <a:rPr lang="ko-KR" altLang="en-US" sz="2000" b="1" dirty="0">
                <a:solidFill>
                  <a:schemeClr val="tx1"/>
                </a:solidFill>
              </a:rPr>
              <a:t>→</a:t>
            </a:r>
            <a:r>
              <a:rPr lang="en-US" altLang="ko-KR" sz="2000" b="1" dirty="0">
                <a:solidFill>
                  <a:schemeClr val="tx1"/>
                </a:solidFill>
              </a:rPr>
              <a:t> high quality generated images</a:t>
            </a:r>
          </a:p>
        </p:txBody>
      </p:sp>
    </p:spTree>
    <p:extLst>
      <p:ext uri="{BB962C8B-B14F-4D97-AF65-F5344CB8AC3E}">
        <p14:creationId xmlns:p14="http://schemas.microsoft.com/office/powerpoint/2010/main" val="149922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Forward(Diffusion) process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BCE6C-D58F-FEF5-5A4E-1346AD97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415" y="5420165"/>
            <a:ext cx="3911286" cy="52322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altLang="ko-KR" sz="1400" b="1" dirty="0">
                <a:solidFill>
                  <a:schemeClr val="accent1"/>
                </a:solidFill>
              </a:rPr>
              <a:t>Reparameterization trick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2B2193-2EB1-13E3-D80E-45EC3EFBA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91"/>
          <a:stretch/>
        </p:blipFill>
        <p:spPr>
          <a:xfrm>
            <a:off x="163734" y="3290337"/>
            <a:ext cx="8307914" cy="836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EF8263-586A-9DF1-7887-5BD5B1597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0" r="32744"/>
          <a:stretch/>
        </p:blipFill>
        <p:spPr>
          <a:xfrm>
            <a:off x="320385" y="5458853"/>
            <a:ext cx="3576895" cy="3134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50C84D-4E6C-5D3E-560B-32CC81E61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05" t="5140"/>
          <a:stretch/>
        </p:blipFill>
        <p:spPr>
          <a:xfrm>
            <a:off x="4260499" y="5458853"/>
            <a:ext cx="1345289" cy="3134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82E007-E151-4AF7-E5BE-25DF0335D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5" y="4566517"/>
            <a:ext cx="4612759" cy="512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62A3C9-45FB-F7CF-09D3-48898ADA1C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614"/>
          <a:stretch/>
        </p:blipFill>
        <p:spPr>
          <a:xfrm>
            <a:off x="1747747" y="1407288"/>
            <a:ext cx="8241304" cy="145245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D4B44EA-740C-F6A1-C1A5-FA844C77C948}"/>
              </a:ext>
            </a:extLst>
          </p:cNvPr>
          <p:cNvSpPr/>
          <p:nvPr/>
        </p:nvSpPr>
        <p:spPr>
          <a:xfrm flipH="1">
            <a:off x="3612033" y="2670605"/>
            <a:ext cx="4178296" cy="531938"/>
          </a:xfrm>
          <a:prstGeom prst="rightArrow">
            <a:avLst>
              <a:gd name="adj1" fmla="val 36517"/>
              <a:gd name="adj2" fmla="val 8009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77A6B3-4265-C056-2A95-D6098485E643}"/>
              </a:ext>
            </a:extLst>
          </p:cNvPr>
          <p:cNvSpPr txBox="1"/>
          <p:nvPr/>
        </p:nvSpPr>
        <p:spPr>
          <a:xfrm>
            <a:off x="8358925" y="3455778"/>
            <a:ext cx="3669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en-US" altLang="ko-KR" sz="1400" b="1" dirty="0">
                <a:solidFill>
                  <a:schemeClr val="accent1"/>
                </a:solidFill>
              </a:rPr>
              <a:t>gradually adds Gaussian noise</a:t>
            </a:r>
          </a:p>
          <a:p>
            <a:pPr marL="152396" indent="0"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→ </a:t>
            </a:r>
            <a:r>
              <a:rPr lang="en-US" altLang="ko-KR" b="1" dirty="0">
                <a:solidFill>
                  <a:schemeClr val="accent1"/>
                </a:solidFill>
              </a:rPr>
              <a:t>pure Gaussian noise at timestep T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8257A5-8F42-46A2-ED31-00A9B5B842D8}"/>
                  </a:ext>
                </a:extLst>
              </p:cNvPr>
              <p:cNvSpPr txBox="1"/>
              <p:nvPr/>
            </p:nvSpPr>
            <p:spPr>
              <a:xfrm>
                <a:off x="5752415" y="4292483"/>
                <a:ext cx="6340973" cy="932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52396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800" b="1" dirty="0">
                    <a:solidFill>
                      <a:schemeClr val="accent1"/>
                    </a:solidFill>
                  </a:rPr>
                  <a:t>: variance schedule </a:t>
                </a:r>
              </a:p>
              <a:p>
                <a:pPr marL="152396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8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18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152396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1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altLang="ko-KR" sz="1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  <m:e>
                        <m:sSub>
                          <m:sSubPr>
                            <m:ctrlPr>
                              <a:rPr lang="en-US" altLang="ko-KR" sz="1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800" b="1" dirty="0">
                    <a:solidFill>
                      <a:schemeClr val="accent1"/>
                    </a:solidFill>
                  </a:rPr>
                  <a:t> </a:t>
                </a:r>
                <a:endParaRPr lang="ko-KR" altLang="en-US" sz="1800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8257A5-8F42-46A2-ED31-00A9B5B84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415" y="4292483"/>
                <a:ext cx="6340973" cy="932371"/>
              </a:xfrm>
              <a:prstGeom prst="rect">
                <a:avLst/>
              </a:prstGeom>
              <a:blipFill>
                <a:blip r:embed="rId7"/>
                <a:stretch>
                  <a:fillRect t="-3268" b="-732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69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80E36-9B9B-1939-6D54-42149901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Reverse process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7CB41-9C6A-76D1-48BB-F75238CE1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63191B-264F-4B2B-BA93-35D22D1CDBA5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A8A08B-000C-F6FF-9B16-E84B4859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7" y="3763648"/>
            <a:ext cx="7082118" cy="5182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3B2F54-CA1E-6356-A2C0-FC03B696E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7" y="4459453"/>
            <a:ext cx="7082118" cy="688730"/>
          </a:xfrm>
          <a:prstGeom prst="rect">
            <a:avLst/>
          </a:prstGeom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4880B3B2-8397-54FD-8D0F-7F325C7B79FF}"/>
              </a:ext>
            </a:extLst>
          </p:cNvPr>
          <p:cNvSpPr txBox="1">
            <a:spLocks/>
          </p:cNvSpPr>
          <p:nvPr/>
        </p:nvSpPr>
        <p:spPr>
          <a:xfrm>
            <a:off x="4390747" y="3211079"/>
            <a:ext cx="7299230" cy="51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시스템 서체 일반체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.Hiragino Kaku Gothic Interface W3"/>
              <a:buChar char="▪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시스템 서체 일반체"/>
              <a:buChar char="-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40256" algn="l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Font typeface="시스템 서체 일반체"/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Find Variational upper bound on negative log likelihood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F7AB0-1BE8-D788-463E-AD22A33969FB}"/>
              </a:ext>
            </a:extLst>
          </p:cNvPr>
          <p:cNvSpPr txBox="1"/>
          <p:nvPr/>
        </p:nvSpPr>
        <p:spPr>
          <a:xfrm>
            <a:off x="7377955" y="4193018"/>
            <a:ext cx="4546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>
              <a:buFont typeface="시스템 서체 일반체"/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Using bayes rule, Markov chain and some tricks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7683F39-56D1-CC9D-C38E-B46833B63F28}"/>
              </a:ext>
            </a:extLst>
          </p:cNvPr>
          <p:cNvSpPr/>
          <p:nvPr/>
        </p:nvSpPr>
        <p:spPr>
          <a:xfrm>
            <a:off x="4283942" y="3318803"/>
            <a:ext cx="249470" cy="2125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9BB5DF-6BC0-6B8D-7A11-DB4E5238B9B1}"/>
                  </a:ext>
                </a:extLst>
              </p:cNvPr>
              <p:cNvSpPr txBox="1"/>
              <p:nvPr/>
            </p:nvSpPr>
            <p:spPr>
              <a:xfrm>
                <a:off x="295837" y="5390846"/>
                <a:ext cx="454639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52396" indent="0">
                  <a:buFont typeface="시스템 서체 일반체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</a:rPr>
                  <a:t>: Regularization term</a:t>
                </a:r>
              </a:p>
              <a:p>
                <a:pPr marL="152396" indent="0">
                  <a:buFont typeface="시스템 서체 일반체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</a:rPr>
                  <a:t>: Reconstruction term</a:t>
                </a:r>
              </a:p>
              <a:p>
                <a:pPr marL="152396" indent="0">
                  <a:buFont typeface="시스템 서체 일반체"/>
                  <a:buNone/>
                </a:pPr>
                <a:r>
                  <a:rPr lang="ko-KR" altLang="en-US" sz="1600" b="1" dirty="0">
                    <a:solidFill>
                      <a:srgbClr val="FF0000"/>
                    </a:solidFill>
                  </a:rPr>
                  <a:t>→ 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too small &amp; ignored </a:t>
                </a:r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9BB5DF-6BC0-6B8D-7A11-DB4E5238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7" y="5390846"/>
                <a:ext cx="4546392" cy="769441"/>
              </a:xfrm>
              <a:prstGeom prst="rect">
                <a:avLst/>
              </a:prstGeom>
              <a:blipFill>
                <a:blip r:embed="rId5"/>
                <a:stretch>
                  <a:fillRect t="-787" b="-8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13B13C90-771C-31EB-A4DC-BBF7BE5F2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176" y="5413739"/>
            <a:ext cx="6382871" cy="4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D3DB3D-CC9E-F499-9913-B73DB2076365}"/>
              </a:ext>
            </a:extLst>
          </p:cNvPr>
          <p:cNvSpPr txBox="1"/>
          <p:nvPr/>
        </p:nvSpPr>
        <p:spPr>
          <a:xfrm>
            <a:off x="2679704" y="5483179"/>
            <a:ext cx="1021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In VAE</a:t>
            </a:r>
            <a:endParaRPr lang="ko-KR" altLang="en-US" sz="160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396B171-A241-90C1-1738-E7B1BEAFEA06}"/>
              </a:ext>
            </a:extLst>
          </p:cNvPr>
          <p:cNvSpPr/>
          <p:nvPr/>
        </p:nvSpPr>
        <p:spPr>
          <a:xfrm>
            <a:off x="3621742" y="5558120"/>
            <a:ext cx="374382" cy="2005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텍스트 개체 틀 2">
                <a:extLst>
                  <a:ext uri="{FF2B5EF4-FFF2-40B4-BE49-F238E27FC236}">
                    <a16:creationId xmlns:a16="http://schemas.microsoft.com/office/drawing/2014/main" id="{B10FC9BB-1816-CB51-0D73-D92C725DAB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867" y="3207906"/>
                <a:ext cx="5982133" cy="518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609585" marR="0" lvl="0" indent="-457189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시스템 서체 일반체"/>
                  <a:buChar char="•"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1219170" marR="0" lvl="1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.Hiragino Kaku Gothic Interface W3"/>
                  <a:buChar char="▪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828754" marR="0" lvl="2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시스템 서체 일반체"/>
                  <a:buChar char="-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2438339" marR="0" lvl="3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●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3047924" marR="0" lvl="4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○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3657509" marR="0" lvl="5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■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4267093" marR="0" lvl="6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●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4876678" marR="0" lvl="7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○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5486263" marR="0" lvl="8" indent="-440256" algn="l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Arial"/>
                  <a:buChar char="■"/>
                  <a:defRPr sz="2133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52396" indent="0">
                  <a:buFont typeface="시스템 서체 일반체"/>
                  <a:buNone/>
                </a:pPr>
                <a:r>
                  <a:rPr lang="en-US" altLang="ko-KR" sz="1800" b="1" dirty="0">
                    <a:solidFill>
                      <a:schemeClr val="tx1"/>
                    </a:solidFill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ko-KR" alt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b="1" dirty="0">
                    <a:solidFill>
                      <a:schemeClr val="tx1"/>
                    </a:solidFill>
                  </a:rPr>
                  <a:t>but intractable </a:t>
                </a:r>
                <a:r>
                  <a:rPr lang="ko-KR" altLang="en-US" sz="1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텍스트 개체 틀 2">
                <a:extLst>
                  <a:ext uri="{FF2B5EF4-FFF2-40B4-BE49-F238E27FC236}">
                    <a16:creationId xmlns:a16="http://schemas.microsoft.com/office/drawing/2014/main" id="{B10FC9BB-1816-CB51-0D73-D92C725DA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7" y="3207906"/>
                <a:ext cx="5982133" cy="518271"/>
              </a:xfrm>
              <a:prstGeom prst="rect">
                <a:avLst/>
              </a:prstGeom>
              <a:blipFill>
                <a:blip r:embed="rId7"/>
                <a:stretch>
                  <a:fillRect b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>
            <a:extLst>
              <a:ext uri="{FF2B5EF4-FFF2-40B4-BE49-F238E27FC236}">
                <a16:creationId xmlns:a16="http://schemas.microsoft.com/office/drawing/2014/main" id="{905AACDD-0AD9-4382-EBB2-BC8D12272E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614"/>
          <a:stretch/>
        </p:blipFill>
        <p:spPr>
          <a:xfrm>
            <a:off x="1747747" y="1407288"/>
            <a:ext cx="8241304" cy="145245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EE62549-F24B-02C7-F3B7-D3D3B3D810C1}"/>
              </a:ext>
            </a:extLst>
          </p:cNvPr>
          <p:cNvSpPr/>
          <p:nvPr/>
        </p:nvSpPr>
        <p:spPr>
          <a:xfrm rot="10800000" flipH="1">
            <a:off x="3701680" y="1189430"/>
            <a:ext cx="4178296" cy="531938"/>
          </a:xfrm>
          <a:prstGeom prst="rightArrow">
            <a:avLst>
              <a:gd name="adj1" fmla="val 36517"/>
              <a:gd name="adj2" fmla="val 8009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4994"/>
      </p:ext>
    </p:extLst>
  </p:cSld>
  <p:clrMapOvr>
    <a:masterClrMapping/>
  </p:clrMapOvr>
</p:sld>
</file>

<file path=ppt/theme/theme1.xml><?xml version="1.0" encoding="utf-8"?>
<a:theme xmlns:a="http://schemas.openxmlformats.org/drawingml/2006/main" name="MIIL_ver2">
  <a:themeElements>
    <a:clrScheme name="Korea University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D8C9B0"/>
      </a:accent2>
      <a:accent3>
        <a:srgbClr val="7E0015"/>
      </a:accent3>
      <a:accent4>
        <a:srgbClr val="FF8427"/>
      </a:accent4>
      <a:accent5>
        <a:srgbClr val="CC9900"/>
      </a:accent5>
      <a:accent6>
        <a:srgbClr val="B22600"/>
      </a:accent6>
      <a:hlink>
        <a:srgbClr val="7E0015"/>
      </a:hlink>
      <a:folHlink>
        <a:srgbClr val="7E00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IL_ver2" id="{42E0387F-859D-4F00-8A19-5B406C61925B}" vid="{2EE52737-F585-4C35-92DB-AB23EA96A16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MIIL_ver2</Template>
  <TotalTime>10047</TotalTime>
  <Words>1058</Words>
  <Application>Microsoft Office PowerPoint</Application>
  <PresentationFormat>와이드스크린</PresentationFormat>
  <Paragraphs>254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.Hiragino Kaku Gothic Interface W3</vt:lpstr>
      <vt:lpstr>Microsoft Yahei</vt:lpstr>
      <vt:lpstr>맑은 고딕</vt:lpstr>
      <vt:lpstr>시스템 서체 일반체</vt:lpstr>
      <vt:lpstr>Arial</vt:lpstr>
      <vt:lpstr>Calibri</vt:lpstr>
      <vt:lpstr>Cambria Math</vt:lpstr>
      <vt:lpstr>MIIL_ver2</vt:lpstr>
      <vt:lpstr>DLT: Conditioned layout generation with Joint Discrete-Continuous Diffusion Layout Transformer  ICCV 2023</vt:lpstr>
      <vt:lpstr>Goal</vt:lpstr>
      <vt:lpstr>Method</vt:lpstr>
      <vt:lpstr>Method</vt:lpstr>
      <vt:lpstr>Generative Models</vt:lpstr>
      <vt:lpstr>Diffusion Models</vt:lpstr>
      <vt:lpstr>Diffusion Models</vt:lpstr>
      <vt:lpstr>Forward(Diffusion) process</vt:lpstr>
      <vt:lpstr>Reverse process</vt:lpstr>
      <vt:lpstr>Reverse process</vt:lpstr>
      <vt:lpstr>Reverse process</vt:lpstr>
      <vt:lpstr>DDPM</vt:lpstr>
      <vt:lpstr>Result of DDPM</vt:lpstr>
      <vt:lpstr>Evolution of diffusion models</vt:lpstr>
      <vt:lpstr>Why is diffusion powerful?</vt:lpstr>
      <vt:lpstr>D3PM</vt:lpstr>
      <vt:lpstr>Forward process of D3PM</vt:lpstr>
      <vt:lpstr>loss of D3PM</vt:lpstr>
      <vt:lpstr>DLT</vt:lpstr>
      <vt:lpstr>Model Architecture</vt:lpstr>
      <vt:lpstr>Experiments</vt:lpstr>
      <vt:lpstr>Experiments</vt:lpstr>
      <vt:lpstr>Conclusion</vt:lpstr>
      <vt:lpstr>Our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현지 민</dc:creator>
  <cp:lastModifiedBy>도현 김</cp:lastModifiedBy>
  <cp:revision>64</cp:revision>
  <dcterms:created xsi:type="dcterms:W3CDTF">2023-11-08T00:14:51Z</dcterms:created>
  <dcterms:modified xsi:type="dcterms:W3CDTF">2024-03-15T05:45:49Z</dcterms:modified>
</cp:coreProperties>
</file>